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6" r:id="rId5"/>
    <p:sldId id="265" r:id="rId6"/>
    <p:sldId id="258" r:id="rId7"/>
    <p:sldId id="259" r:id="rId8"/>
    <p:sldId id="262" r:id="rId9"/>
    <p:sldId id="260" r:id="rId10"/>
    <p:sldId id="261" r:id="rId11"/>
    <p:sldId id="263" r:id="rId12"/>
    <p:sldId id="269" r:id="rId13"/>
    <p:sldId id="270" r:id="rId14"/>
    <p:sldId id="271" r:id="rId15"/>
    <p:sldId id="268" r:id="rId16"/>
    <p:sldId id="273" r:id="rId17"/>
    <p:sldId id="274" r:id="rId18"/>
    <p:sldId id="275" r:id="rId19"/>
    <p:sldId id="276" r:id="rId20"/>
    <p:sldId id="272" r:id="rId21"/>
    <p:sldId id="277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2A1B"/>
    <a:srgbClr val="FF3399"/>
    <a:srgbClr val="D60093"/>
    <a:srgbClr val="CC3300"/>
    <a:srgbClr val="BC2691"/>
    <a:srgbClr val="691551"/>
    <a:srgbClr val="4C4F4B"/>
    <a:srgbClr val="4D3131"/>
    <a:srgbClr val="6519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C04D-039F-4320-93AB-1503549C98F1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0266D6-E73C-4D79-94C9-F2630FE0DC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C04D-039F-4320-93AB-1503549C98F1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66D6-E73C-4D79-94C9-F2630FE0DC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C04D-039F-4320-93AB-1503549C98F1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66D6-E73C-4D79-94C9-F2630FE0DC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C04D-039F-4320-93AB-1503549C98F1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0266D6-E73C-4D79-94C9-F2630FE0DC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C04D-039F-4320-93AB-1503549C98F1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66D6-E73C-4D79-94C9-F2630FE0DCB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C04D-039F-4320-93AB-1503549C98F1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66D6-E73C-4D79-94C9-F2630FE0DC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C04D-039F-4320-93AB-1503549C98F1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B0266D6-E73C-4D79-94C9-F2630FE0DCB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C04D-039F-4320-93AB-1503549C98F1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66D6-E73C-4D79-94C9-F2630FE0DC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C04D-039F-4320-93AB-1503549C98F1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66D6-E73C-4D79-94C9-F2630FE0DC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C04D-039F-4320-93AB-1503549C98F1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66D6-E73C-4D79-94C9-F2630FE0DC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C04D-039F-4320-93AB-1503549C98F1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66D6-E73C-4D79-94C9-F2630FE0DCB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9AC04D-039F-4320-93AB-1503549C98F1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0266D6-E73C-4D79-94C9-F2630FE0DCB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Overenie%20kompetenci&#237;\Haydn%20-%20Trumpet%20Concerto%20in%20E%20flat,%203rd%20movement.mp3" TargetMode="Externa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Overenie%20kompetenci&#237;\Mozart's%20Symphony%20no%2040%20-%201st%20movement.mp3" TargetMode="Externa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gif"/><Relationship Id="rId10" Type="http://schemas.openxmlformats.org/officeDocument/2006/relationships/image" Target="../media/image65.jpeg"/><Relationship Id="rId4" Type="http://schemas.openxmlformats.org/officeDocument/2006/relationships/image" Target="../media/image59.png"/><Relationship Id="rId9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9.png"/><Relationship Id="rId7" Type="http://schemas.openxmlformats.org/officeDocument/2006/relationships/image" Target="../media/image73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Overenie%20kompetenci&#237;\Beethoven%20-%20Symphony%20No.%205%20in%20C%20Minor%20(1).mp3" TargetMode="Externa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8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1571613"/>
            <a:ext cx="8458200" cy="1071569"/>
          </a:xfrm>
        </p:spPr>
        <p:txBody>
          <a:bodyPr>
            <a:normAutofit/>
          </a:bodyPr>
          <a:lstStyle/>
          <a:p>
            <a:r>
              <a:rPr lang="sk-SK" sz="4800" dirty="0" smtClean="0"/>
              <a:t>Hudba Klasicizmu</a:t>
            </a:r>
            <a:endParaRPr lang="sk-SK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40152" y="5357826"/>
            <a:ext cx="3041924" cy="591454"/>
          </a:xfrm>
        </p:spPr>
        <p:txBody>
          <a:bodyPr>
            <a:normAutofit fontScale="85000" lnSpcReduction="10000"/>
          </a:bodyPr>
          <a:lstStyle/>
          <a:p>
            <a:r>
              <a:rPr lang="sk-SK" b="1" dirty="0" smtClean="0">
                <a:latin typeface="Arial Black" pitchFamily="34" charset="0"/>
              </a:rPr>
              <a:t>Mgr. Mária Pešková</a:t>
            </a:r>
            <a:endParaRPr lang="sk-SK" b="1" dirty="0">
              <a:latin typeface="Arial Black" pitchFamily="34" charset="0"/>
            </a:endParaRPr>
          </a:p>
        </p:txBody>
      </p:sp>
      <p:pic>
        <p:nvPicPr>
          <p:cNvPr id="23564" name="Picture 12" descr="http://www.centraluc.ca/files/MusicNot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786058"/>
            <a:ext cx="4286280" cy="2235652"/>
          </a:xfrm>
          <a:prstGeom prst="rect">
            <a:avLst/>
          </a:prstGeom>
          <a:noFill/>
        </p:spPr>
      </p:pic>
      <p:pic>
        <p:nvPicPr>
          <p:cNvPr id="23566" name="Picture 14" descr="https://encrypted-tbn0.gstatic.com/images?q=tbn:ANd9GcRud0oiqrEHNsI6OxGxRESFNeIR4wI0HZBYPlGPQnMMgvh78qwb"/>
          <p:cNvPicPr>
            <a:picLocks noChangeAspect="1" noChangeArrowheads="1"/>
          </p:cNvPicPr>
          <p:nvPr/>
        </p:nvPicPr>
        <p:blipFill>
          <a:blip r:embed="rId3" cstate="print"/>
          <a:srcRect l="33084" r="24938"/>
          <a:stretch>
            <a:fillRect/>
          </a:stretch>
        </p:blipFill>
        <p:spPr bwMode="auto">
          <a:xfrm>
            <a:off x="2500298" y="2786058"/>
            <a:ext cx="897731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764704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sk-SK" sz="3100" b="1" cap="none" dirty="0" smtClean="0">
                <a:solidFill>
                  <a:schemeClr val="tx1"/>
                </a:solidFill>
                <a:latin typeface="Arial Black" pitchFamily="34" charset="0"/>
              </a:rPr>
              <a:t>Rozvoj hospodárstva, výroby a miest</a:t>
            </a:r>
            <a:r>
              <a:rPr lang="sk-SK" b="1" dirty="0" smtClean="0">
                <a:solidFill>
                  <a:schemeClr val="tx1"/>
                </a:solidFill>
              </a:rPr>
              <a:t/>
            </a:r>
            <a:br>
              <a:rPr lang="sk-SK" b="1" dirty="0" smtClean="0">
                <a:solidFill>
                  <a:schemeClr val="tx1"/>
                </a:solidFill>
              </a:rPr>
            </a:br>
            <a:endParaRPr lang="sk-SK" dirty="0"/>
          </a:p>
        </p:txBody>
      </p:sp>
      <p:pic>
        <p:nvPicPr>
          <p:cNvPr id="17410" name="Picture 2" descr="http://www.ludovakultura.sk/fileadmin/images/hesla_full/garbiarstv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41436"/>
            <a:ext cx="1944216" cy="2547469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755576" y="366651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 smtClean="0"/>
              <a:t>garbiari</a:t>
            </a:r>
            <a:endParaRPr lang="sk-SK" sz="1600" i="1" dirty="0"/>
          </a:p>
        </p:txBody>
      </p:sp>
      <p:pic>
        <p:nvPicPr>
          <p:cNvPr id="17414" name="Picture 6" descr="http://www.ludovakultura.sk/fileadmin/images/hesla_full/vyvesny-stit2.jpg"/>
          <p:cNvPicPr>
            <a:picLocks noChangeAspect="1" noChangeArrowheads="1"/>
          </p:cNvPicPr>
          <p:nvPr/>
        </p:nvPicPr>
        <p:blipFill>
          <a:blip r:embed="rId3" cstate="print"/>
          <a:srcRect l="10709" t="15291" r="14637" b="47606"/>
          <a:stretch>
            <a:fillRect/>
          </a:stretch>
        </p:blipFill>
        <p:spPr bwMode="auto">
          <a:xfrm>
            <a:off x="2483768" y="1484784"/>
            <a:ext cx="1584176" cy="648072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3995936" y="140406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cechy – </a:t>
            </a:r>
          </a:p>
          <a:p>
            <a:r>
              <a:rPr lang="sk-SK" sz="1600" dirty="0" smtClean="0"/>
              <a:t>vývesné štíty</a:t>
            </a:r>
            <a:endParaRPr lang="sk-SK" sz="1600" dirty="0"/>
          </a:p>
        </p:txBody>
      </p:sp>
      <p:pic>
        <p:nvPicPr>
          <p:cNvPr id="17416" name="Picture 8" descr="tkáčsky stroj"/>
          <p:cNvPicPr>
            <a:picLocks noChangeAspect="1" noChangeArrowheads="1"/>
          </p:cNvPicPr>
          <p:nvPr/>
        </p:nvPicPr>
        <p:blipFill>
          <a:blip r:embed="rId4" cstate="print"/>
          <a:srcRect l="3658" t="9175" r="4892"/>
          <a:stretch>
            <a:fillRect/>
          </a:stretch>
        </p:blipFill>
        <p:spPr bwMode="auto">
          <a:xfrm>
            <a:off x="5868144" y="1700808"/>
            <a:ext cx="2441701" cy="1611462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5868144" y="328498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i="1" dirty="0" smtClean="0"/>
              <a:t>spriadací stroj pre textilnú manufaktúru</a:t>
            </a:r>
            <a:endParaRPr lang="sk-SK" sz="1600" i="1" dirty="0"/>
          </a:p>
        </p:txBody>
      </p:sp>
      <p:pic>
        <p:nvPicPr>
          <p:cNvPr id="17418" name="Picture 10" descr="https://www.vedatechnika.sk/SK/enoviny/Predstavujeme/PublishingImages/banske_muzeum_18_08_.jpg"/>
          <p:cNvPicPr>
            <a:picLocks noChangeAspect="1" noChangeArrowheads="1"/>
          </p:cNvPicPr>
          <p:nvPr/>
        </p:nvPicPr>
        <p:blipFill>
          <a:blip r:embed="rId5" cstate="print"/>
          <a:srcRect l="4444" t="3024" r="2222" b="5733"/>
          <a:stretch>
            <a:fillRect/>
          </a:stretch>
        </p:blipFill>
        <p:spPr bwMode="auto">
          <a:xfrm>
            <a:off x="2699792" y="2455177"/>
            <a:ext cx="2197406" cy="1621895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3059832" y="402655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rozvoj baníctva</a:t>
            </a:r>
            <a:endParaRPr lang="sk-SK" sz="1600" dirty="0"/>
          </a:p>
        </p:txBody>
      </p:sp>
      <p:pic>
        <p:nvPicPr>
          <p:cNvPr id="17420" name="Picture 12" descr="http://www.1sg.sk/www/data/projekty/2003/wizards/pamat/images/str2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005065"/>
            <a:ext cx="3672408" cy="1644080"/>
          </a:xfrm>
          <a:prstGeom prst="rect">
            <a:avLst/>
          </a:prstGeom>
          <a:noFill/>
        </p:spPr>
      </p:pic>
      <p:sp>
        <p:nvSpPr>
          <p:cNvPr id="14" name="BlokTextu 13"/>
          <p:cNvSpPr txBox="1"/>
          <p:nvPr/>
        </p:nvSpPr>
        <p:spPr>
          <a:xfrm>
            <a:off x="5292080" y="5661248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Bratislava – </a:t>
            </a:r>
            <a:r>
              <a:rPr lang="sk-SK" sz="1400" i="1" dirty="0" err="1" smtClean="0"/>
              <a:t>Posony</a:t>
            </a:r>
            <a:r>
              <a:rPr lang="sk-SK" sz="1400" i="1" dirty="0" smtClean="0"/>
              <a:t>/Prešporok/</a:t>
            </a:r>
            <a:r>
              <a:rPr lang="sk-SK" sz="1400" i="1" dirty="0" err="1" smtClean="0"/>
              <a:t>Pressburg</a:t>
            </a:r>
            <a:r>
              <a:rPr lang="sk-SK" sz="1400" i="1" dirty="0" smtClean="0"/>
              <a:t> </a:t>
            </a:r>
            <a:endParaRPr lang="sk-SK" sz="1400" i="1" dirty="0"/>
          </a:p>
        </p:txBody>
      </p:sp>
      <p:pic>
        <p:nvPicPr>
          <p:cNvPr id="17424" name="Picture 16" descr="http://banky.sk/data/att/20270_ob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149080"/>
            <a:ext cx="1656184" cy="1430943"/>
          </a:xfrm>
          <a:prstGeom prst="rect">
            <a:avLst/>
          </a:prstGeom>
          <a:noFill/>
        </p:spPr>
      </p:pic>
      <p:sp>
        <p:nvSpPr>
          <p:cNvPr id="17" name="BlokTextu 16"/>
          <p:cNvSpPr txBox="1"/>
          <p:nvPr/>
        </p:nvSpPr>
        <p:spPr>
          <a:xfrm>
            <a:off x="107504" y="5517232"/>
            <a:ext cx="2304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jedna z prvých</a:t>
            </a:r>
          </a:p>
          <a:p>
            <a:r>
              <a:rPr lang="sk-SK" sz="1600" dirty="0" smtClean="0"/>
              <a:t>papierových bankoviek – </a:t>
            </a:r>
            <a:r>
              <a:rPr lang="sk-SK" sz="1400" dirty="0" smtClean="0"/>
              <a:t>(</a:t>
            </a:r>
            <a:r>
              <a:rPr lang="sk-SK" sz="1400" i="1" dirty="0" smtClean="0"/>
              <a:t>Francúzsko)</a:t>
            </a:r>
            <a:endParaRPr lang="sk-SK" sz="1400" i="1" dirty="0"/>
          </a:p>
        </p:txBody>
      </p:sp>
      <p:pic>
        <p:nvPicPr>
          <p:cNvPr id="17426" name="Picture 18" descr="http://www.bka.gv.at/Images/2010/3/18/-196977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4437112"/>
            <a:ext cx="2448272" cy="1736048"/>
          </a:xfrm>
          <a:prstGeom prst="rect">
            <a:avLst/>
          </a:prstGeom>
          <a:noFill/>
        </p:spPr>
      </p:pic>
      <p:sp>
        <p:nvSpPr>
          <p:cNvPr id="19" name="BlokTextu 18"/>
          <p:cNvSpPr txBox="1"/>
          <p:nvPr/>
        </p:nvSpPr>
        <p:spPr>
          <a:xfrm>
            <a:off x="2123728" y="616530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/>
              <a:t>Viedeň – metropola Habsburskej monarchie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Formy a druhy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2565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00B050"/>
                </a:solidFill>
              </a:rPr>
              <a:t>♫ </a:t>
            </a:r>
            <a:r>
              <a:rPr lang="sk-SK" sz="2400" b="1" dirty="0" smtClean="0">
                <a:solidFill>
                  <a:srgbClr val="00B050"/>
                </a:solidFill>
              </a:rPr>
              <a:t>sonátová forma </a:t>
            </a:r>
            <a:r>
              <a:rPr lang="sk-SK" sz="2100" b="1" dirty="0" smtClean="0"/>
              <a:t>– prináša kontrast niekoľkých myšlienok</a:t>
            </a:r>
          </a:p>
          <a:p>
            <a:pPr marL="1252538" lvl="1" indent="-809625">
              <a:lnSpc>
                <a:spcPct val="80000"/>
              </a:lnSpc>
              <a:buNone/>
            </a:pPr>
            <a:r>
              <a:rPr lang="sk-SK" sz="1900" i="1" dirty="0" smtClean="0"/>
              <a:t>1. diel – </a:t>
            </a:r>
            <a:r>
              <a:rPr lang="sk-SK" sz="1900" i="1" u="sng" dirty="0" smtClean="0"/>
              <a:t>expozícia</a:t>
            </a:r>
            <a:r>
              <a:rPr lang="sk-SK" sz="1900" i="1" dirty="0" smtClean="0"/>
              <a:t> (predstavenie hud. myšlienok – hlavná, vedľajšia, záverečná téma, príp. </a:t>
            </a:r>
            <a:r>
              <a:rPr lang="sk-SK" sz="1900" i="1" dirty="0" err="1" smtClean="0"/>
              <a:t>coda</a:t>
            </a:r>
            <a:r>
              <a:rPr lang="sk-SK" sz="1900" i="1" dirty="0" smtClean="0"/>
              <a:t>)</a:t>
            </a:r>
          </a:p>
          <a:p>
            <a:pPr lvl="1">
              <a:lnSpc>
                <a:spcPct val="80000"/>
              </a:lnSpc>
              <a:buNone/>
            </a:pPr>
            <a:r>
              <a:rPr lang="sk-SK" sz="1900" i="1" dirty="0" smtClean="0"/>
              <a:t>2. diel – </a:t>
            </a:r>
            <a:r>
              <a:rPr lang="sk-SK" sz="1900" i="1" u="sng" dirty="0" smtClean="0"/>
              <a:t>rozvedenie</a:t>
            </a:r>
            <a:r>
              <a:rPr lang="sk-SK" sz="1900" i="1" dirty="0" smtClean="0"/>
              <a:t> (motivická a tematická práca s myšlienkami expozície)</a:t>
            </a:r>
          </a:p>
          <a:p>
            <a:pPr lvl="1">
              <a:lnSpc>
                <a:spcPct val="80000"/>
              </a:lnSpc>
              <a:buNone/>
            </a:pPr>
            <a:r>
              <a:rPr lang="sk-SK" sz="1900" i="1" dirty="0" smtClean="0"/>
              <a:t>3. diel – </a:t>
            </a:r>
            <a:r>
              <a:rPr lang="sk-SK" sz="1900" i="1" u="sng" dirty="0" smtClean="0"/>
              <a:t>repríza</a:t>
            </a:r>
            <a:r>
              <a:rPr lang="sk-SK" sz="1900" i="1" dirty="0" smtClean="0"/>
              <a:t> (opakovanie myšlienok expozície)</a:t>
            </a:r>
          </a:p>
          <a:p>
            <a:pPr lvl="1" indent="-650875">
              <a:lnSpc>
                <a:spcPct val="80000"/>
              </a:lnSpc>
              <a:buNone/>
            </a:pPr>
            <a:r>
              <a:rPr lang="sk-SK" sz="2400" b="1" dirty="0" smtClean="0">
                <a:solidFill>
                  <a:srgbClr val="002060"/>
                </a:solidFill>
              </a:rPr>
              <a:t>♫ piesňová forma </a:t>
            </a:r>
            <a:r>
              <a:rPr lang="sk-SK" sz="2100" b="1" dirty="0" smtClean="0"/>
              <a:t>– zložená z 2 častí A B alebo z 3 častí  A B A</a:t>
            </a:r>
          </a:p>
          <a:p>
            <a:pPr lvl="1" indent="-650875">
              <a:lnSpc>
                <a:spcPct val="80000"/>
              </a:lnSpc>
              <a:buNone/>
            </a:pPr>
            <a:r>
              <a:rPr lang="sk-SK" sz="2400" b="1" dirty="0" smtClean="0">
                <a:solidFill>
                  <a:srgbClr val="7030A0"/>
                </a:solidFill>
              </a:rPr>
              <a:t>♫ variácie </a:t>
            </a:r>
            <a:r>
              <a:rPr lang="sk-SK" sz="2100" b="1" dirty="0" smtClean="0"/>
              <a:t>– melodické, rytmické, dynamické, farebné  obmeny ľahko  </a:t>
            </a:r>
          </a:p>
          <a:p>
            <a:pPr lvl="1" indent="-650875">
              <a:lnSpc>
                <a:spcPct val="80000"/>
              </a:lnSpc>
              <a:buNone/>
            </a:pPr>
            <a:r>
              <a:rPr lang="sk-SK" sz="2100" b="1" dirty="0" smtClean="0"/>
              <a:t>                       zapamätateľnej témy s prehľadným členením</a:t>
            </a:r>
          </a:p>
          <a:p>
            <a:pPr lvl="1" indent="-650875">
              <a:lnSpc>
                <a:spcPct val="80000"/>
              </a:lnSpc>
              <a:buNone/>
            </a:pPr>
            <a:r>
              <a:rPr lang="sk-SK" sz="2400" b="1" dirty="0" smtClean="0">
                <a:solidFill>
                  <a:srgbClr val="BB2A1B"/>
                </a:solidFill>
              </a:rPr>
              <a:t>♫ rondo </a:t>
            </a:r>
            <a:r>
              <a:rPr lang="sk-SK" sz="2100" b="1" dirty="0" smtClean="0"/>
              <a:t>– niekoľkonásobný návrat výraznej témy, pričom jej jednotlivé    </a:t>
            </a:r>
          </a:p>
          <a:p>
            <a:pPr lvl="1" indent="-650875">
              <a:lnSpc>
                <a:spcPct val="80000"/>
              </a:lnSpc>
              <a:buNone/>
            </a:pPr>
            <a:r>
              <a:rPr lang="sk-SK" sz="2100" b="1" dirty="0" smtClean="0"/>
              <a:t>                   nástupy sú vystriedané iným hudobným materiálom</a:t>
            </a:r>
          </a:p>
          <a:p>
            <a:pPr>
              <a:lnSpc>
                <a:spcPct val="80000"/>
              </a:lnSpc>
              <a:buNone/>
            </a:pPr>
            <a:r>
              <a:rPr lang="sk-SK" sz="2400" b="1" dirty="0" smtClean="0">
                <a:solidFill>
                  <a:srgbClr val="4C4F4B"/>
                </a:solidFill>
              </a:rPr>
              <a:t> ♫ sólový koncert </a:t>
            </a:r>
            <a:r>
              <a:rPr lang="sk-SK" sz="2100" dirty="0" smtClean="0"/>
              <a:t>– </a:t>
            </a:r>
            <a:r>
              <a:rPr lang="sk-SK" sz="2100" b="1" dirty="0" smtClean="0"/>
              <a:t>skladba pre sólový nástroj </a:t>
            </a:r>
            <a:r>
              <a:rPr lang="sk-SK" sz="1900" i="1" dirty="0" smtClean="0"/>
              <a:t>(najčastejšie husle, klavír, </a:t>
            </a:r>
          </a:p>
          <a:p>
            <a:pPr>
              <a:lnSpc>
                <a:spcPct val="80000"/>
              </a:lnSpc>
              <a:buNone/>
            </a:pPr>
            <a:r>
              <a:rPr lang="sk-SK" sz="1900" i="1" dirty="0" smtClean="0"/>
              <a:t>                                        trúbka, violončelo)</a:t>
            </a:r>
            <a:r>
              <a:rPr lang="sk-SK" sz="2200" i="1" dirty="0" smtClean="0"/>
              <a:t> </a:t>
            </a:r>
            <a:r>
              <a:rPr lang="sk-SK" sz="2100" b="1" dirty="0" smtClean="0"/>
              <a:t>so sprievodom orchestra</a:t>
            </a:r>
          </a:p>
          <a:p>
            <a:pPr>
              <a:lnSpc>
                <a:spcPct val="80000"/>
              </a:lnSpc>
              <a:buNone/>
            </a:pPr>
            <a:r>
              <a:rPr lang="sk-SK" sz="2400" b="1" dirty="0" smtClean="0"/>
              <a:t> ♫ symfónia </a:t>
            </a:r>
            <a:r>
              <a:rPr lang="sk-SK" sz="2100" dirty="0" smtClean="0"/>
              <a:t>– </a:t>
            </a:r>
            <a:r>
              <a:rPr lang="sk-SK" sz="2100" b="1" dirty="0" smtClean="0"/>
              <a:t>orchestrálna skladba pre všetky nástrojové skupiny, mala </a:t>
            </a:r>
          </a:p>
          <a:p>
            <a:pPr indent="1363663">
              <a:lnSpc>
                <a:spcPct val="80000"/>
              </a:lnSpc>
              <a:buNone/>
            </a:pPr>
            <a:r>
              <a:rPr lang="sk-SK" sz="2100" b="1" dirty="0" smtClean="0"/>
              <a:t>spravidla 4 časti</a:t>
            </a:r>
          </a:p>
          <a:p>
            <a:pPr marL="92075" indent="-92075">
              <a:lnSpc>
                <a:spcPct val="80000"/>
              </a:lnSpc>
              <a:buNone/>
            </a:pPr>
            <a:r>
              <a:rPr lang="sk-SK" sz="2400" dirty="0" smtClean="0">
                <a:solidFill>
                  <a:srgbClr val="BC2691"/>
                </a:solidFill>
              </a:rPr>
              <a:t>♫</a:t>
            </a:r>
            <a:r>
              <a:rPr lang="sk-SK" sz="2400" dirty="0" smtClean="0"/>
              <a:t> </a:t>
            </a:r>
            <a:r>
              <a:rPr lang="sk-SK" sz="2400" b="1" dirty="0" smtClean="0">
                <a:solidFill>
                  <a:srgbClr val="BC2691"/>
                </a:solidFill>
              </a:rPr>
              <a:t>serenáda</a:t>
            </a:r>
            <a:r>
              <a:rPr lang="sk-SK" sz="2400" b="1" dirty="0" smtClean="0"/>
              <a:t> </a:t>
            </a:r>
            <a:r>
              <a:rPr lang="sk-SK" sz="1900" b="1" dirty="0" smtClean="0"/>
              <a:t>– lyrická inštrumentálna skladba zložená z niekoľkých častí</a:t>
            </a:r>
          </a:p>
          <a:p>
            <a:pPr marL="0" indent="0">
              <a:lnSpc>
                <a:spcPct val="80000"/>
              </a:lnSpc>
              <a:buNone/>
            </a:pPr>
            <a:endParaRPr lang="sk-SK" sz="800" b="1" dirty="0" smtClean="0"/>
          </a:p>
          <a:p>
            <a:pPr marL="0" indent="0">
              <a:lnSpc>
                <a:spcPct val="80000"/>
              </a:lnSpc>
              <a:buNone/>
            </a:pPr>
            <a:endParaRPr lang="sk-SK" sz="800" b="1" dirty="0" smtClean="0"/>
          </a:p>
          <a:p>
            <a:pPr marL="0" indent="0">
              <a:lnSpc>
                <a:spcPct val="80000"/>
              </a:lnSpc>
              <a:buNone/>
            </a:pPr>
            <a:endParaRPr lang="sk-SK" sz="800" b="1" dirty="0" smtClean="0"/>
          </a:p>
          <a:p>
            <a:pPr marL="0" indent="0">
              <a:lnSpc>
                <a:spcPct val="80000"/>
              </a:lnSpc>
              <a:buNone/>
            </a:pPr>
            <a:endParaRPr lang="sk-SK" sz="800" b="1" dirty="0" smtClean="0"/>
          </a:p>
          <a:p>
            <a:pPr marL="0" indent="0">
              <a:lnSpc>
                <a:spcPct val="80000"/>
              </a:lnSpc>
              <a:buNone/>
            </a:pPr>
            <a:endParaRPr lang="sk-SK" sz="8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sk-SK" sz="800" b="1" dirty="0" smtClean="0"/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r>
              <a:rPr lang="sk-SK" sz="2400" dirty="0" smtClean="0"/>
              <a:t/>
            </a:r>
            <a:br>
              <a:rPr lang="sk-SK" sz="2400" dirty="0" smtClean="0"/>
            </a:br>
            <a:endParaRPr lang="sk-SK" sz="2400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sk-SK" sz="2400" dirty="0" smtClean="0">
                <a:solidFill>
                  <a:srgbClr val="FF3399"/>
                </a:solidFill>
              </a:rPr>
              <a:t> ♫ </a:t>
            </a:r>
            <a:r>
              <a:rPr lang="sk-SK" sz="2400" b="1" dirty="0" smtClean="0">
                <a:solidFill>
                  <a:srgbClr val="FF3399"/>
                </a:solidFill>
              </a:rPr>
              <a:t>opera </a:t>
            </a:r>
            <a:r>
              <a:rPr lang="sk-SK" sz="2400" b="1" dirty="0" err="1" smtClean="0">
                <a:solidFill>
                  <a:srgbClr val="FF3399"/>
                </a:solidFill>
              </a:rPr>
              <a:t>buffa</a:t>
            </a:r>
            <a:r>
              <a:rPr lang="sk-SK" sz="2400" b="1" dirty="0" smtClean="0">
                <a:solidFill>
                  <a:srgbClr val="FF3399"/>
                </a:solidFill>
              </a:rPr>
              <a:t> </a:t>
            </a:r>
            <a:r>
              <a:rPr lang="sk-SK" sz="1700" i="1" dirty="0" smtClean="0"/>
              <a:t>(komická opera</a:t>
            </a:r>
            <a:r>
              <a:rPr lang="sk-SK" sz="1700" b="1" dirty="0" smtClean="0"/>
              <a:t>)</a:t>
            </a:r>
            <a:r>
              <a:rPr lang="sk-SK" sz="1700" dirty="0" smtClean="0"/>
              <a:t> </a:t>
            </a:r>
            <a:r>
              <a:rPr lang="sk-SK" sz="1900" dirty="0" smtClean="0"/>
              <a:t>– </a:t>
            </a:r>
            <a:r>
              <a:rPr lang="sk-SK" sz="1900" b="1" dirty="0" smtClean="0"/>
              <a:t>vznikla na juhu Talianska, dej odráža                                                           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sk-SK" sz="1900" b="1" dirty="0" smtClean="0"/>
              <a:t>                              všedný život, používa sa miestny dialekt a jednoduché 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sk-SK" sz="1900" b="1" dirty="0" smtClean="0"/>
              <a:t>                              hlasov </a:t>
            </a:r>
          </a:p>
          <a:p>
            <a:endParaRPr lang="sk-SK" dirty="0"/>
          </a:p>
        </p:txBody>
      </p:sp>
      <p:pic>
        <p:nvPicPr>
          <p:cNvPr id="4" name="Picture 2" descr="http://4.bp.blogspot.com/-vmFjCGVdLvs/T5CSoSOhFEI/AAAAAAAABlI/s_k-jxqHVYA/s1600/BARBER+SEVILLE+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5872">
            <a:off x="7556682" y="4898922"/>
            <a:ext cx="1082667" cy="1694150"/>
          </a:xfrm>
          <a:prstGeom prst="rect">
            <a:avLst/>
          </a:prstGeom>
          <a:noFill/>
        </p:spPr>
      </p:pic>
      <p:sp>
        <p:nvSpPr>
          <p:cNvPr id="6" name="Šípka dolu 5"/>
          <p:cNvSpPr/>
          <p:nvPr/>
        </p:nvSpPr>
        <p:spPr>
          <a:xfrm>
            <a:off x="8172400" y="6165304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 dolu 7"/>
          <p:cNvSpPr/>
          <p:nvPr/>
        </p:nvSpPr>
        <p:spPr>
          <a:xfrm>
            <a:off x="467544" y="6237312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107504" y="6453336"/>
            <a:ext cx="792205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sk-SK" sz="1200" b="1" dirty="0" smtClean="0">
                <a:latin typeface="Arial Black" pitchFamily="34" charset="0"/>
                <a:hlinkClick r:id="rId3" action="ppaction://hlinksldjump"/>
              </a:rPr>
              <a:t>OBSAH</a:t>
            </a:r>
            <a:endParaRPr lang="sk-SK" sz="1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50256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sk-SK" sz="2800" dirty="0" smtClean="0">
                <a:latin typeface="Arial Black" pitchFamily="34" charset="0"/>
              </a:rPr>
              <a:t>Skladatelia vrcholného klasicizmu</a:t>
            </a:r>
            <a:endParaRPr lang="sk-SK" sz="2800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u="sng" dirty="0" smtClean="0">
                <a:solidFill>
                  <a:srgbClr val="FF0000"/>
                </a:solidFill>
                <a:latin typeface="Bauhaus 93" pitchFamily="82" charset="0"/>
              </a:rPr>
              <a:t>Viedenskí klasici</a:t>
            </a:r>
          </a:p>
          <a:p>
            <a:pPr>
              <a:buNone/>
            </a:pPr>
            <a:endParaRPr lang="sk-SK" sz="1000" dirty="0" smtClean="0">
              <a:latin typeface="Algerian" pitchFamily="82" charset="0"/>
            </a:endParaRPr>
          </a:p>
          <a:p>
            <a:pPr>
              <a:spcBef>
                <a:spcPts val="50"/>
              </a:spcBef>
              <a:buNone/>
            </a:pPr>
            <a:r>
              <a:rPr lang="sk-SK" dirty="0" err="1" smtClean="0">
                <a:latin typeface="Algerian" pitchFamily="82" charset="0"/>
                <a:hlinkClick r:id="rId2" action="ppaction://hlinksldjump"/>
              </a:rPr>
              <a:t>Joseph</a:t>
            </a:r>
            <a:r>
              <a:rPr lang="sk-SK" dirty="0" smtClean="0">
                <a:latin typeface="Algerian" pitchFamily="82" charset="0"/>
                <a:hlinkClick r:id="rId2" action="ppaction://hlinksldjump"/>
              </a:rPr>
              <a:t> </a:t>
            </a:r>
            <a:r>
              <a:rPr lang="sk-SK" dirty="0" err="1" smtClean="0">
                <a:latin typeface="Algerian" pitchFamily="82" charset="0"/>
                <a:hlinkClick r:id="rId2" action="ppaction://hlinksldjump"/>
              </a:rPr>
              <a:t>Haydn</a:t>
            </a:r>
            <a:r>
              <a:rPr lang="sk-SK" dirty="0" smtClean="0">
                <a:latin typeface="Algerian" pitchFamily="82" charset="0"/>
              </a:rPr>
              <a:t>  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život</a:t>
            </a:r>
          </a:p>
          <a:p>
            <a:pPr>
              <a:spcBef>
                <a:spcPts val="50"/>
              </a:spcBef>
              <a:buNone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                                   tvorba</a:t>
            </a:r>
          </a:p>
          <a:p>
            <a:pPr>
              <a:spcBef>
                <a:spcPts val="50"/>
              </a:spcBef>
              <a:buNone/>
            </a:pPr>
            <a:r>
              <a:rPr lang="sk-SK" dirty="0" err="1" smtClean="0">
                <a:latin typeface="Algerian" pitchFamily="82" charset="0"/>
                <a:hlinkClick r:id="rId3" action="ppaction://hlinksldjump"/>
              </a:rPr>
              <a:t>Wolfgang</a:t>
            </a:r>
            <a:r>
              <a:rPr lang="sk-SK" dirty="0" smtClean="0">
                <a:latin typeface="Algerian" pitchFamily="82" charset="0"/>
                <a:hlinkClick r:id="rId3" action="ppaction://hlinksldjump"/>
              </a:rPr>
              <a:t> </a:t>
            </a:r>
            <a:r>
              <a:rPr lang="sk-SK" dirty="0" err="1" smtClean="0">
                <a:latin typeface="Algerian" pitchFamily="82" charset="0"/>
                <a:hlinkClick r:id="rId3" action="ppaction://hlinksldjump"/>
              </a:rPr>
              <a:t>Amadeus</a:t>
            </a:r>
            <a:r>
              <a:rPr lang="sk-SK" dirty="0" smtClean="0">
                <a:latin typeface="Algerian" pitchFamily="82" charset="0"/>
                <a:hlinkClick r:id="rId3" action="ppaction://hlinksldjump"/>
              </a:rPr>
              <a:t> </a:t>
            </a:r>
            <a:r>
              <a:rPr lang="sk-SK" dirty="0" err="1" smtClean="0">
                <a:latin typeface="Algerian" pitchFamily="82" charset="0"/>
                <a:hlinkClick r:id="rId3" action="ppaction://hlinksldjump"/>
              </a:rPr>
              <a:t>Mozart</a:t>
            </a:r>
            <a:r>
              <a:rPr lang="sk-SK" dirty="0" smtClean="0">
                <a:latin typeface="Algerian" pitchFamily="82" charset="0"/>
              </a:rPr>
              <a:t> 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život</a:t>
            </a:r>
          </a:p>
          <a:p>
            <a:pPr marL="3770313">
              <a:spcBef>
                <a:spcPts val="50"/>
              </a:spcBef>
              <a:buNone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                              tvorba</a:t>
            </a:r>
          </a:p>
          <a:p>
            <a:pPr>
              <a:spcBef>
                <a:spcPts val="50"/>
              </a:spcBef>
              <a:buNone/>
            </a:pPr>
            <a:r>
              <a:rPr lang="sk-SK" dirty="0" err="1" smtClean="0">
                <a:latin typeface="Algerian" pitchFamily="82" charset="0"/>
                <a:hlinkClick r:id="rId4" action="ppaction://hlinksldjump"/>
              </a:rPr>
              <a:t>Ludwig</a:t>
            </a:r>
            <a:r>
              <a:rPr lang="sk-SK" dirty="0" smtClean="0">
                <a:latin typeface="Algerian" pitchFamily="82" charset="0"/>
                <a:hlinkClick r:id="rId4" action="ppaction://hlinksldjump"/>
              </a:rPr>
              <a:t> </a:t>
            </a:r>
            <a:r>
              <a:rPr lang="sk-SK" dirty="0" err="1" smtClean="0">
                <a:latin typeface="Algerian" pitchFamily="82" charset="0"/>
                <a:hlinkClick r:id="rId4" action="ppaction://hlinksldjump"/>
              </a:rPr>
              <a:t>van</a:t>
            </a:r>
            <a:r>
              <a:rPr lang="sk-SK" dirty="0" smtClean="0">
                <a:latin typeface="Algerian" pitchFamily="82" charset="0"/>
                <a:hlinkClick r:id="rId4" action="ppaction://hlinksldjump"/>
              </a:rPr>
              <a:t> </a:t>
            </a:r>
            <a:r>
              <a:rPr lang="sk-SK" dirty="0" err="1" smtClean="0">
                <a:latin typeface="Algerian" pitchFamily="82" charset="0"/>
                <a:hlinkClick r:id="rId4" action="ppaction://hlinksldjump"/>
              </a:rPr>
              <a:t>Beethoven</a:t>
            </a:r>
            <a:r>
              <a:rPr lang="sk-SK" dirty="0" smtClean="0">
                <a:latin typeface="Algerian" pitchFamily="82" charset="0"/>
              </a:rPr>
              <a:t>    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život</a:t>
            </a:r>
          </a:p>
          <a:p>
            <a:pPr marL="3770313">
              <a:spcBef>
                <a:spcPts val="50"/>
              </a:spcBef>
              <a:buNone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                   tvorba</a:t>
            </a:r>
          </a:p>
          <a:p>
            <a:pPr>
              <a:buNone/>
            </a:pPr>
            <a:endParaRPr lang="sk-SK" dirty="0">
              <a:latin typeface="Algerian" pitchFamily="82" charset="0"/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3275856" y="256490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5"/>
          <p:cNvCxnSpPr/>
          <p:nvPr/>
        </p:nvCxnSpPr>
        <p:spPr>
          <a:xfrm>
            <a:off x="3275856" y="2564904"/>
            <a:ext cx="288032" cy="36004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75856" y="2564904"/>
            <a:ext cx="21602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/>
          <p:cNvCxnSpPr/>
          <p:nvPr/>
        </p:nvCxnSpPr>
        <p:spPr>
          <a:xfrm>
            <a:off x="6228184" y="3501008"/>
            <a:ext cx="14401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6228184" y="3501008"/>
            <a:ext cx="288032" cy="43204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>
            <a:off x="5220072" y="4509120"/>
            <a:ext cx="21602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5220072" y="4509120"/>
            <a:ext cx="360040" cy="28803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Šípka dolu 15"/>
          <p:cNvSpPr/>
          <p:nvPr/>
        </p:nvSpPr>
        <p:spPr>
          <a:xfrm>
            <a:off x="8532440" y="6237312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ĺžnik 17"/>
          <p:cNvSpPr/>
          <p:nvPr/>
        </p:nvSpPr>
        <p:spPr>
          <a:xfrm>
            <a:off x="8172283" y="6464369"/>
            <a:ext cx="792205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sk-SK" sz="1200" b="1" dirty="0" smtClean="0">
                <a:latin typeface="Arial Black" pitchFamily="34" charset="0"/>
                <a:hlinkClick r:id="rId5" action="ppaction://hlinksldjump"/>
              </a:rPr>
              <a:t>OBSAH</a:t>
            </a:r>
            <a:endParaRPr lang="sk-SK" sz="1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934616"/>
            <a:ext cx="6355432" cy="47816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latin typeface="Algerian" pitchFamily="82" charset="0"/>
              </a:rPr>
              <a:t>Joseph</a:t>
            </a:r>
            <a:r>
              <a:rPr lang="sk-SK" dirty="0" smtClean="0">
                <a:latin typeface="Algerian" pitchFamily="82" charset="0"/>
              </a:rPr>
              <a:t> </a:t>
            </a:r>
            <a:r>
              <a:rPr lang="sk-SK" dirty="0" err="1" smtClean="0">
                <a:latin typeface="Algerian" pitchFamily="82" charset="0"/>
              </a:rPr>
              <a:t>Haydn</a:t>
            </a:r>
            <a:r>
              <a:rPr lang="sk-SK" dirty="0" smtClean="0">
                <a:latin typeface="Algerian" pitchFamily="82" charset="0"/>
              </a:rPr>
              <a:t> (1732 – 1809)</a:t>
            </a:r>
            <a:br>
              <a:rPr lang="sk-SK" dirty="0" smtClean="0">
                <a:latin typeface="Algerian" pitchFamily="82" charset="0"/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sk-SK" sz="2800" u="sng" dirty="0" smtClean="0">
                <a:latin typeface="Times New Roman" pitchFamily="18" charset="0"/>
                <a:cs typeface="Times New Roman" pitchFamily="18" charset="0"/>
              </a:rPr>
              <a:t>Život</a:t>
            </a:r>
            <a:endParaRPr lang="sk-SK" sz="2800" b="1" u="sng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sk-SK" sz="1900" b="1" dirty="0" smtClean="0"/>
              <a:t>■ </a:t>
            </a:r>
            <a:r>
              <a:rPr lang="sk-SK" sz="2000" b="1" dirty="0" smtClean="0"/>
              <a:t>narodil sa v </a:t>
            </a:r>
            <a:r>
              <a:rPr lang="sk-SK" sz="2000" b="1" dirty="0" err="1" smtClean="0"/>
              <a:t>Rohrau</a:t>
            </a:r>
            <a:r>
              <a:rPr lang="sk-SK" sz="2000" b="1" dirty="0" smtClean="0"/>
              <a:t> </a:t>
            </a:r>
            <a:r>
              <a:rPr lang="sk-SK" sz="1900" i="1" dirty="0" smtClean="0"/>
              <a:t>(rakúsko-maďarské hranice) </a:t>
            </a:r>
            <a:endParaRPr lang="sk-SK" sz="2000" dirty="0" smtClean="0"/>
          </a:p>
          <a:p>
            <a:pPr>
              <a:lnSpc>
                <a:spcPct val="80000"/>
              </a:lnSpc>
              <a:buNone/>
            </a:pPr>
            <a:r>
              <a:rPr lang="sk-SK" sz="1900" b="1" dirty="0" smtClean="0"/>
              <a:t>■ </a:t>
            </a:r>
            <a:r>
              <a:rPr lang="sk-SK" sz="2000" b="1" dirty="0" smtClean="0"/>
              <a:t>člen chlapčenského zboru pri Dóme sv. Štefana vo Viedni </a:t>
            </a:r>
          </a:p>
          <a:p>
            <a:pPr>
              <a:lnSpc>
                <a:spcPct val="80000"/>
              </a:lnSpc>
              <a:buNone/>
            </a:pPr>
            <a:r>
              <a:rPr lang="sk-SK" sz="2000" b="1" dirty="0" smtClean="0"/>
              <a:t>■ bol veľmi chudobný, účinkoval v rôznych kapelách, prepisoval noty, vyučoval</a:t>
            </a:r>
          </a:p>
          <a:p>
            <a:pPr>
              <a:lnSpc>
                <a:spcPct val="80000"/>
              </a:lnSpc>
              <a:buNone/>
            </a:pPr>
            <a:r>
              <a:rPr lang="sk-SK" sz="2000" b="1" dirty="0" smtClean="0"/>
              <a:t>■ zakladateľ sláčikového kvarteta</a:t>
            </a:r>
          </a:p>
          <a:p>
            <a:pPr>
              <a:lnSpc>
                <a:spcPct val="80000"/>
              </a:lnSpc>
              <a:buNone/>
            </a:pPr>
            <a:endParaRPr lang="sk-SK" sz="2000" b="1" dirty="0" smtClean="0"/>
          </a:p>
          <a:p>
            <a:pPr marL="176213" indent="-176213">
              <a:lnSpc>
                <a:spcPct val="80000"/>
              </a:lnSpc>
              <a:buNone/>
            </a:pPr>
            <a:r>
              <a:rPr lang="sk-SK" sz="2000" b="1" dirty="0" smtClean="0"/>
              <a:t>■ finančné zabezpečenie získal ako kapelník u grófa </a:t>
            </a:r>
            <a:r>
              <a:rPr lang="sk-SK" sz="2000" b="1" dirty="0" err="1" smtClean="0"/>
              <a:t>Morzina</a:t>
            </a:r>
            <a:r>
              <a:rPr lang="sk-SK" sz="2000" b="1" dirty="0" smtClean="0"/>
              <a:t> vo Viedni, neskôr  v službách kniežaťa </a:t>
            </a:r>
            <a:r>
              <a:rPr lang="sk-SK" sz="2000" b="1" dirty="0" err="1" smtClean="0"/>
              <a:t>Eszterházyho</a:t>
            </a:r>
            <a:r>
              <a:rPr lang="sk-SK" sz="2000" b="1" dirty="0" smtClean="0"/>
              <a:t> </a:t>
            </a:r>
            <a:r>
              <a:rPr lang="sk-SK" sz="1600" i="1" dirty="0" smtClean="0"/>
              <a:t>(takmer 30 rokov)</a:t>
            </a:r>
          </a:p>
          <a:p>
            <a:pPr marL="176213" indent="-176213">
              <a:lnSpc>
                <a:spcPct val="80000"/>
              </a:lnSpc>
              <a:buNone/>
            </a:pPr>
            <a:endParaRPr lang="sk-SK" sz="2000" b="1" dirty="0" smtClean="0"/>
          </a:p>
          <a:p>
            <a:pPr marL="176213" indent="-176213">
              <a:lnSpc>
                <a:spcPct val="80000"/>
              </a:lnSpc>
              <a:buNone/>
            </a:pPr>
            <a:endParaRPr lang="sk-SK" sz="2000" b="1" dirty="0" smtClean="0"/>
          </a:p>
          <a:p>
            <a:pPr marL="176213" indent="-176213">
              <a:lnSpc>
                <a:spcPct val="80000"/>
              </a:lnSpc>
              <a:buNone/>
            </a:pPr>
            <a:endParaRPr lang="sk-SK" sz="2000" b="1" dirty="0" smtClean="0"/>
          </a:p>
          <a:p>
            <a:pPr marL="176213" indent="-176213">
              <a:lnSpc>
                <a:spcPct val="80000"/>
              </a:lnSpc>
              <a:buNone/>
            </a:pPr>
            <a:endParaRPr lang="sk-SK" sz="2000" b="1" dirty="0" smtClean="0"/>
          </a:p>
          <a:p>
            <a:pPr marL="176213" indent="-176213">
              <a:lnSpc>
                <a:spcPct val="80000"/>
              </a:lnSpc>
              <a:buNone/>
            </a:pPr>
            <a:endParaRPr lang="sk-SK" sz="2000" b="1" dirty="0" smtClean="0"/>
          </a:p>
          <a:p>
            <a:pPr marL="176213" indent="-176213">
              <a:lnSpc>
                <a:spcPct val="80000"/>
              </a:lnSpc>
              <a:buNone/>
            </a:pPr>
            <a:endParaRPr lang="sk-SK" sz="2000" b="1" dirty="0" smtClean="0"/>
          </a:p>
          <a:p>
            <a:pPr marL="176213" indent="-176213">
              <a:lnSpc>
                <a:spcPct val="80000"/>
              </a:lnSpc>
              <a:buNone/>
            </a:pPr>
            <a:endParaRPr lang="sk-SK" sz="2000" b="1" dirty="0" smtClean="0"/>
          </a:p>
          <a:p>
            <a:pPr marL="176213" indent="-176213">
              <a:lnSpc>
                <a:spcPct val="80000"/>
              </a:lnSpc>
              <a:buNone/>
            </a:pPr>
            <a:endParaRPr lang="sk-SK" sz="2000" b="1" dirty="0" smtClean="0"/>
          </a:p>
          <a:p>
            <a:endParaRPr lang="sk-SK" dirty="0"/>
          </a:p>
        </p:txBody>
      </p:sp>
      <p:pic>
        <p:nvPicPr>
          <p:cNvPr id="1026" name="Picture 2" descr="Franz Joseph Hayd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152" y="188640"/>
            <a:ext cx="1596272" cy="1860004"/>
          </a:xfrm>
          <a:prstGeom prst="rect">
            <a:avLst/>
          </a:prstGeom>
          <a:noFill/>
        </p:spPr>
      </p:pic>
      <p:pic>
        <p:nvPicPr>
          <p:cNvPr id="5" name="Picture 2" descr="http://www.viacassa.eu/wp/wp-content/gallery/csaszarovo-povstanie-v-roku-163132-na-vychodnom-slovensku/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6016" y="4005064"/>
            <a:ext cx="1470634" cy="1584176"/>
          </a:xfrm>
          <a:prstGeom prst="rect">
            <a:avLst/>
          </a:prstGeom>
          <a:noFill/>
        </p:spPr>
      </p:pic>
      <p:pic>
        <p:nvPicPr>
          <p:cNvPr id="6" name="Picture 4" descr="https://farm9.staticflickr.com/8009/7216497058_14ab1ea2e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125077"/>
            <a:ext cx="1368152" cy="1824203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2123728" y="5914147"/>
            <a:ext cx="1728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00" i="1" dirty="0" smtClean="0"/>
              <a:t>gróf Václav von </a:t>
            </a:r>
            <a:r>
              <a:rPr lang="sk-SK" sz="1300" b="1" i="1" dirty="0" err="1" smtClean="0"/>
              <a:t>Morzin</a:t>
            </a:r>
            <a:r>
              <a:rPr lang="sk-SK" sz="1300" i="1" dirty="0" smtClean="0"/>
              <a:t> </a:t>
            </a:r>
            <a:endParaRPr lang="sk-SK" sz="1300" i="1" dirty="0"/>
          </a:p>
        </p:txBody>
      </p:sp>
      <p:sp>
        <p:nvSpPr>
          <p:cNvPr id="8" name="BlokTextu 7"/>
          <p:cNvSpPr txBox="1"/>
          <p:nvPr/>
        </p:nvSpPr>
        <p:spPr>
          <a:xfrm>
            <a:off x="3995936" y="5589240"/>
            <a:ext cx="17281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00" i="1" dirty="0" smtClean="0"/>
              <a:t>knieža </a:t>
            </a:r>
            <a:r>
              <a:rPr lang="sk-SK" sz="1300" b="1" i="1" dirty="0" smtClean="0"/>
              <a:t>Mikuláš </a:t>
            </a:r>
            <a:r>
              <a:rPr lang="sk-SK" sz="1300" b="1" i="1" dirty="0" err="1" smtClean="0"/>
              <a:t>Eszterházy</a:t>
            </a:r>
            <a:r>
              <a:rPr lang="sk-SK" sz="1300" b="1" i="1" dirty="0" smtClean="0"/>
              <a:t> </a:t>
            </a:r>
            <a:r>
              <a:rPr lang="sk-SK" sz="1300" i="1" dirty="0" smtClean="0"/>
              <a:t>- patrón a neskorší zamestnávateľ</a:t>
            </a:r>
            <a:endParaRPr lang="sk-SK" sz="1300" i="1" dirty="0"/>
          </a:p>
        </p:txBody>
      </p:sp>
      <p:sp>
        <p:nvSpPr>
          <p:cNvPr id="10" name="BlokTextu 9"/>
          <p:cNvSpPr txBox="1"/>
          <p:nvPr/>
        </p:nvSpPr>
        <p:spPr>
          <a:xfrm>
            <a:off x="395536" y="6237312"/>
            <a:ext cx="15121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b="1" i="1" dirty="0" smtClean="0"/>
              <a:t>Dóm sv. Štefana</a:t>
            </a:r>
            <a:endParaRPr lang="sk-SK" sz="1300" b="1" i="1" dirty="0"/>
          </a:p>
        </p:txBody>
      </p:sp>
      <p:pic>
        <p:nvPicPr>
          <p:cNvPr id="11" name="Picture 4" descr="http://de.esterhazy.net/images/thumb/4/4d/Esterhaza1.jpg/250px-Esterhaz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5336" y="4221088"/>
            <a:ext cx="2176065" cy="1584176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5868144" y="5740514"/>
            <a:ext cx="28083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00" i="1" dirty="0" err="1" smtClean="0"/>
              <a:t>Eszterházyho</a:t>
            </a:r>
            <a:r>
              <a:rPr lang="sk-SK" sz="1300" i="1" dirty="0" smtClean="0"/>
              <a:t> sídlo v </a:t>
            </a:r>
            <a:r>
              <a:rPr lang="sk-SK" sz="1300" b="1" i="1" dirty="0" err="1" smtClean="0"/>
              <a:t>Eszterháze</a:t>
            </a:r>
            <a:endParaRPr lang="sk-SK" sz="1300" b="1" i="1" dirty="0" smtClean="0"/>
          </a:p>
          <a:p>
            <a:pPr algn="ctr"/>
            <a:r>
              <a:rPr lang="sk-SK" sz="1300" i="1" dirty="0" smtClean="0"/>
              <a:t>svojou nádherou konkuroval zámku vo Versailles</a:t>
            </a:r>
            <a:endParaRPr lang="sk-SK" sz="1300" i="1" dirty="0"/>
          </a:p>
        </p:txBody>
      </p:sp>
      <p:pic>
        <p:nvPicPr>
          <p:cNvPr id="13" name="Picture 8" descr="http://simonak.eu/images/obrazky_ostatni_strany/h_k/5_31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101381"/>
            <a:ext cx="1411507" cy="2135931"/>
          </a:xfrm>
          <a:prstGeom prst="rect">
            <a:avLst/>
          </a:prstGeom>
          <a:noFill/>
        </p:spPr>
      </p:pic>
      <p:pic>
        <p:nvPicPr>
          <p:cNvPr id="14" name="Picture 13" descr="http://images.fineartamerica.com/images-medium-large/1-string-quartet-c1935-granger.jpg"/>
          <p:cNvPicPr>
            <a:picLocks noChangeAspect="1" noChangeArrowheads="1"/>
          </p:cNvPicPr>
          <p:nvPr/>
        </p:nvPicPr>
        <p:blipFill>
          <a:blip r:embed="rId8" cstate="print"/>
          <a:srcRect l="840" t="7132" r="5081" b="5501"/>
          <a:stretch>
            <a:fillRect/>
          </a:stretch>
        </p:blipFill>
        <p:spPr bwMode="auto">
          <a:xfrm>
            <a:off x="5868144" y="2636912"/>
            <a:ext cx="1440160" cy="630070"/>
          </a:xfrm>
          <a:prstGeom prst="rect">
            <a:avLst/>
          </a:prstGeom>
          <a:noFill/>
        </p:spPr>
      </p:pic>
      <p:sp>
        <p:nvSpPr>
          <p:cNvPr id="15" name="Šípka doprava 14"/>
          <p:cNvSpPr/>
          <p:nvPr/>
        </p:nvSpPr>
        <p:spPr>
          <a:xfrm>
            <a:off x="4572000" y="2708920"/>
            <a:ext cx="978408" cy="2160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" name="Haydn - Trumpet Concerto in E flat, 3rd movemen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748464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457200" y="692696"/>
            <a:ext cx="8291264" cy="55446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sk-SK" sz="2000" b="1" dirty="0" smtClean="0"/>
              <a:t>■ v r. 1785 ho prijali za člena viedenskej slobodomurárskej lóže</a:t>
            </a:r>
            <a:endParaRPr lang="sk-SK" sz="1900" b="1" dirty="0" smtClean="0"/>
          </a:p>
          <a:p>
            <a:pPr>
              <a:lnSpc>
                <a:spcPct val="80000"/>
              </a:lnSpc>
              <a:buNone/>
            </a:pPr>
            <a:endParaRPr lang="sk-SK" b="1" dirty="0" smtClean="0"/>
          </a:p>
          <a:p>
            <a:pPr>
              <a:lnSpc>
                <a:spcPct val="80000"/>
              </a:lnSpc>
              <a:buNone/>
            </a:pPr>
            <a:endParaRPr lang="sk-SK" b="1" dirty="0" smtClean="0"/>
          </a:p>
          <a:p>
            <a:pPr>
              <a:lnSpc>
                <a:spcPct val="80000"/>
              </a:lnSpc>
              <a:buNone/>
            </a:pPr>
            <a:endParaRPr lang="sk-SK" b="1" dirty="0" smtClean="0"/>
          </a:p>
          <a:p>
            <a:pPr>
              <a:lnSpc>
                <a:spcPct val="80000"/>
              </a:lnSpc>
              <a:buNone/>
            </a:pPr>
            <a:endParaRPr lang="sk-SK" b="1" dirty="0" smtClean="0"/>
          </a:p>
          <a:p>
            <a:pPr>
              <a:lnSpc>
                <a:spcPct val="80000"/>
              </a:lnSpc>
              <a:buNone/>
            </a:pPr>
            <a:r>
              <a:rPr lang="sk-SK" sz="2000" b="1" dirty="0" smtClean="0"/>
              <a:t>■ niekoľkokrát prijal pozvanie do Londýna, kde koncertoval a komponoval</a:t>
            </a:r>
          </a:p>
          <a:p>
            <a:pPr>
              <a:lnSpc>
                <a:spcPct val="80000"/>
              </a:lnSpc>
              <a:buNone/>
            </a:pPr>
            <a:r>
              <a:rPr lang="sk-SK" sz="2000" b="1" dirty="0" smtClean="0"/>
              <a:t>■ získal čestný doktorát Oxfordskej univerzity v Londýne</a:t>
            </a:r>
          </a:p>
          <a:p>
            <a:pPr marL="176213" indent="-176213">
              <a:lnSpc>
                <a:spcPct val="80000"/>
              </a:lnSpc>
              <a:buNone/>
            </a:pPr>
            <a:r>
              <a:rPr lang="sk-SK" sz="2000" b="1" dirty="0" smtClean="0"/>
              <a:t>■ zomrel ako 77-ročný  v čase bombardovania a obsadzovania Viedne Napoleonovým vojskom </a:t>
            </a:r>
          </a:p>
          <a:p>
            <a:endParaRPr lang="sk-SK" dirty="0"/>
          </a:p>
        </p:txBody>
      </p:sp>
      <p:pic>
        <p:nvPicPr>
          <p:cNvPr id="7" name="Picture 6" descr="slobodomur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03903"/>
            <a:ext cx="1376822" cy="1405017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2483768" y="1144776"/>
            <a:ext cx="489654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500" i="1" dirty="0" smtClean="0"/>
              <a:t>„ </a:t>
            </a:r>
            <a:r>
              <a:rPr lang="sk-SK" sz="1500" b="1" i="1" dirty="0" smtClean="0">
                <a:solidFill>
                  <a:srgbClr val="0070C0"/>
                </a:solidFill>
              </a:rPr>
              <a:t>Slobodomurárstvo je ľudomilná, filozofická  a pokroková inštitúcia, ktorej cieľom je hľadanie pravdy, štúdium morálky, solidárnosť, tolerancia, úcta k sebe a k ostatným a absolútna sloboda vyznania. Jej heslom je sloboda, rovnosť, bratstvo. Má za úlohu rozšíriť na všetkých ľudí bratské putá, ktoré zjednocujú slobodomurárov na celej zemeguli.“ </a:t>
            </a:r>
            <a:r>
              <a:rPr lang="sk-SK" sz="1500" i="1" dirty="0" smtClean="0"/>
              <a:t> (definícia slobodomurárskeho spolku )</a:t>
            </a:r>
            <a:endParaRPr lang="sk-SK" sz="1500" dirty="0"/>
          </a:p>
        </p:txBody>
      </p:sp>
      <p:pic>
        <p:nvPicPr>
          <p:cNvPr id="9" name="Picture 10" descr="http://www.txstate.edu/imagehandler/scaler/www.commstudies.txstate.edu/courses/honors-study-abroad/contentParagraph/00/subPar/07/image/Web-OxfordCampus.jpg?mode=fit&amp;width=900&amp;height=550&amp;nogrow=true"/>
          <p:cNvPicPr>
            <a:picLocks noChangeAspect="1" noChangeArrowheads="1"/>
          </p:cNvPicPr>
          <p:nvPr/>
        </p:nvPicPr>
        <p:blipFill>
          <a:blip r:embed="rId3" cstate="print"/>
          <a:srcRect t="5498"/>
          <a:stretch>
            <a:fillRect/>
          </a:stretch>
        </p:blipFill>
        <p:spPr bwMode="auto">
          <a:xfrm rot="21143862">
            <a:off x="1290214" y="4356995"/>
            <a:ext cx="2400219" cy="1512168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 rot="21175254">
            <a:off x="1593219" y="5879996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00" b="1" i="1" dirty="0" smtClean="0"/>
              <a:t>Univerzita v </a:t>
            </a:r>
            <a:r>
              <a:rPr lang="sk-SK" sz="1300" b="1" i="1" dirty="0" err="1" smtClean="0"/>
              <a:t>Oxforde</a:t>
            </a:r>
            <a:r>
              <a:rPr lang="sk-SK" sz="1300" b="1" i="1" dirty="0" smtClean="0"/>
              <a:t> </a:t>
            </a:r>
            <a:r>
              <a:rPr lang="sk-SK" sz="1300" i="1" dirty="0" smtClean="0"/>
              <a:t>(Anglicko)</a:t>
            </a:r>
            <a:endParaRPr lang="sk-SK" sz="1300" i="1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print"/>
          <a:srcRect t="9604" r="27133" b="56790"/>
          <a:stretch>
            <a:fillRect/>
          </a:stretch>
        </p:blipFill>
        <p:spPr bwMode="auto">
          <a:xfrm rot="580135">
            <a:off x="4911016" y="4263641"/>
            <a:ext cx="2664296" cy="168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 rot="578810">
            <a:off x="4501005" y="5940418"/>
            <a:ext cx="32660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i="1" dirty="0" smtClean="0"/>
              <a:t>obliehanie a obsadenie Viedne v r.1809</a:t>
            </a:r>
            <a:endParaRPr lang="sk-SK" sz="13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683568" y="548680"/>
            <a:ext cx="1178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u="sng" dirty="0" smtClean="0"/>
              <a:t>Tvorba</a:t>
            </a:r>
            <a:endParaRPr lang="sk-SK" sz="2800" u="sng" dirty="0"/>
          </a:p>
        </p:txBody>
      </p:sp>
      <p:sp>
        <p:nvSpPr>
          <p:cNvPr id="14" name="Obdĺžnik 13"/>
          <p:cNvSpPr/>
          <p:nvPr/>
        </p:nvSpPr>
        <p:spPr>
          <a:xfrm>
            <a:off x="611560" y="2492896"/>
            <a:ext cx="7992888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6438" indent="-1976438"/>
            <a:r>
              <a:rPr lang="sk-SK" b="1" u="sng" dirty="0" smtClean="0"/>
              <a:t>symfonická tvorba</a:t>
            </a:r>
            <a:r>
              <a:rPr lang="sk-SK" b="1" dirty="0" smtClean="0"/>
              <a:t> – </a:t>
            </a:r>
            <a:r>
              <a:rPr lang="sk-SK" dirty="0" err="1" smtClean="0"/>
              <a:t>fis-mol</a:t>
            </a:r>
            <a:r>
              <a:rPr lang="sk-SK" dirty="0" smtClean="0"/>
              <a:t> „Rozlúčková“, </a:t>
            </a:r>
            <a:r>
              <a:rPr lang="sk-SK" dirty="0" err="1" smtClean="0"/>
              <a:t>G-dur</a:t>
            </a:r>
            <a:r>
              <a:rPr lang="sk-SK" dirty="0" smtClean="0"/>
              <a:t> „Oxfordská“, </a:t>
            </a:r>
          </a:p>
          <a:p>
            <a:pPr marL="1976438" indent="-1976438"/>
            <a:r>
              <a:rPr lang="sk-SK" dirty="0" smtClean="0"/>
              <a:t>                                   </a:t>
            </a:r>
            <a:r>
              <a:rPr lang="sk-SK" dirty="0" err="1" smtClean="0"/>
              <a:t>G-dur</a:t>
            </a:r>
            <a:r>
              <a:rPr lang="sk-SK" dirty="0" smtClean="0"/>
              <a:t>  „S úderom na tympany“, </a:t>
            </a:r>
            <a:r>
              <a:rPr lang="sk-SK" dirty="0" err="1" smtClean="0"/>
              <a:t>D-dur</a:t>
            </a:r>
            <a:r>
              <a:rPr lang="sk-SK" dirty="0" smtClean="0"/>
              <a:t> „Hodiny“,</a:t>
            </a:r>
          </a:p>
          <a:p>
            <a:pPr marL="1976438" indent="-1976438"/>
            <a:r>
              <a:rPr lang="sk-SK" dirty="0" smtClean="0"/>
              <a:t>                                   </a:t>
            </a:r>
            <a:r>
              <a:rPr lang="sk-SK" dirty="0" err="1" smtClean="0"/>
              <a:t>Es-dur</a:t>
            </a:r>
            <a:r>
              <a:rPr lang="sk-SK" dirty="0" smtClean="0"/>
              <a:t>  „S vírením tympanov“,</a:t>
            </a:r>
          </a:p>
          <a:p>
            <a:pPr marL="1976438" indent="-1976438"/>
            <a:r>
              <a:rPr lang="sk-SK" dirty="0" smtClean="0"/>
              <a:t>                                   </a:t>
            </a:r>
            <a:r>
              <a:rPr lang="sk-SK" dirty="0" err="1" smtClean="0"/>
              <a:t>D-dur</a:t>
            </a:r>
            <a:r>
              <a:rPr lang="sk-SK" dirty="0" smtClean="0"/>
              <a:t>  „</a:t>
            </a:r>
            <a:r>
              <a:rPr lang="sk-SK" dirty="0" err="1" smtClean="0"/>
              <a:t>Lukavická</a:t>
            </a:r>
            <a:r>
              <a:rPr lang="sk-SK" dirty="0" smtClean="0"/>
              <a:t>“, ...</a:t>
            </a:r>
          </a:p>
          <a:p>
            <a:pPr algn="just"/>
            <a:r>
              <a:rPr lang="sk-SK" b="1" u="sng" dirty="0" smtClean="0"/>
              <a:t>komorná tvorba</a:t>
            </a:r>
            <a:r>
              <a:rPr lang="sk-SK" b="1" dirty="0" smtClean="0"/>
              <a:t> – klavírne triá </a:t>
            </a:r>
            <a:r>
              <a:rPr lang="sk-SK" i="1" dirty="0" smtClean="0"/>
              <a:t> </a:t>
            </a:r>
            <a:endParaRPr lang="sk-SK" dirty="0" smtClean="0"/>
          </a:p>
          <a:p>
            <a:pPr marL="1792288" algn="just">
              <a:lnSpc>
                <a:spcPct val="90000"/>
              </a:lnSpc>
            </a:pPr>
            <a:r>
              <a:rPr lang="sk-SK" b="1" dirty="0" smtClean="0"/>
              <a:t>sláčikové kvartetá – „</a:t>
            </a:r>
            <a:r>
              <a:rPr lang="sk-SK" i="1" dirty="0" smtClean="0"/>
              <a:t>Slnečné“, „Ruské“, „Cisárske“, Vtáčie“,</a:t>
            </a:r>
            <a:r>
              <a:rPr lang="sk-SK" dirty="0" smtClean="0"/>
              <a:t>... </a:t>
            </a:r>
          </a:p>
          <a:p>
            <a:pPr algn="just">
              <a:lnSpc>
                <a:spcPct val="90000"/>
              </a:lnSpc>
            </a:pPr>
            <a:r>
              <a:rPr lang="sk-SK" b="1" u="sng" dirty="0" smtClean="0"/>
              <a:t>klavírne sonáty </a:t>
            </a:r>
            <a:r>
              <a:rPr lang="sk-SK" b="1" dirty="0" smtClean="0"/>
              <a:t> - </a:t>
            </a:r>
            <a:r>
              <a:rPr lang="sk-SK" i="1" dirty="0" smtClean="0"/>
              <a:t>Variácie f mol, Fantázia C dur, ...</a:t>
            </a:r>
          </a:p>
          <a:p>
            <a:pPr algn="just"/>
            <a:r>
              <a:rPr lang="sk-SK" b="1" u="sng" dirty="0" smtClean="0"/>
              <a:t>koncerty</a:t>
            </a:r>
            <a:r>
              <a:rPr lang="sk-SK" b="1" dirty="0" smtClean="0"/>
              <a:t> – </a:t>
            </a:r>
            <a:r>
              <a:rPr lang="sk-SK" i="1" dirty="0" smtClean="0"/>
              <a:t>husľový, </a:t>
            </a:r>
            <a:r>
              <a:rPr lang="sk-SK" i="1" dirty="0" err="1" smtClean="0"/>
              <a:t>violoncellový</a:t>
            </a:r>
            <a:r>
              <a:rPr lang="sk-SK" i="1" dirty="0" smtClean="0"/>
              <a:t>, hobojový, trúbkový , klavírny,...</a:t>
            </a:r>
            <a:endParaRPr lang="sk-SK" dirty="0" smtClean="0"/>
          </a:p>
          <a:p>
            <a:pPr marL="3851275" indent="-3851275" algn="just">
              <a:lnSpc>
                <a:spcPct val="90000"/>
              </a:lnSpc>
            </a:pPr>
            <a:r>
              <a:rPr lang="sk-SK" b="1" u="sng" dirty="0" smtClean="0"/>
              <a:t>cirkevná a chrámová hudba</a:t>
            </a:r>
            <a:r>
              <a:rPr lang="sk-SK" b="1" dirty="0" smtClean="0"/>
              <a:t> – oratóriá </a:t>
            </a:r>
            <a:r>
              <a:rPr lang="sk-SK" i="1" dirty="0" smtClean="0"/>
              <a:t>(Stvorenie, Štyri ročné obdobia, </a:t>
            </a:r>
            <a:r>
              <a:rPr lang="sk-SK" i="1" dirty="0" err="1" smtClean="0"/>
              <a:t>Tobiášov</a:t>
            </a:r>
            <a:r>
              <a:rPr lang="sk-SK" i="1" dirty="0" smtClean="0"/>
              <a:t> návrat),...</a:t>
            </a:r>
            <a:endParaRPr lang="sk-SK" b="1" dirty="0" smtClean="0"/>
          </a:p>
          <a:p>
            <a:pPr algn="just">
              <a:lnSpc>
                <a:spcPct val="90000"/>
              </a:lnSpc>
            </a:pPr>
            <a:r>
              <a:rPr lang="sk-SK" b="1" dirty="0" smtClean="0"/>
              <a:t>opery – </a:t>
            </a:r>
            <a:r>
              <a:rPr lang="sk-SK" i="1" dirty="0" smtClean="0"/>
              <a:t>Speváčka, Lekárnik</a:t>
            </a:r>
            <a:r>
              <a:rPr lang="sk-SK" b="1" i="1" dirty="0" smtClean="0"/>
              <a:t> , </a:t>
            </a:r>
            <a:r>
              <a:rPr lang="sk-SK" i="1" dirty="0" smtClean="0"/>
              <a:t>Opustený ostrov, Odmenená vernosť,</a:t>
            </a:r>
          </a:p>
          <a:p>
            <a:pPr algn="just">
              <a:lnSpc>
                <a:spcPct val="90000"/>
              </a:lnSpc>
            </a:pPr>
            <a:r>
              <a:rPr lang="sk-SK" i="1" dirty="0" smtClean="0"/>
              <a:t>              Orfeus a </a:t>
            </a:r>
            <a:r>
              <a:rPr lang="sk-SK" i="1" dirty="0" err="1" smtClean="0"/>
              <a:t>Eurydika</a:t>
            </a:r>
            <a:r>
              <a:rPr lang="sk-SK" i="1" dirty="0" smtClean="0"/>
              <a:t>,...</a:t>
            </a:r>
          </a:p>
          <a:p>
            <a:pPr algn="just">
              <a:lnSpc>
                <a:spcPct val="90000"/>
              </a:lnSpc>
            </a:pPr>
            <a:endParaRPr lang="sk-SK" b="1" dirty="0" smtClean="0"/>
          </a:p>
          <a:p>
            <a:pPr marL="2871788" algn="just">
              <a:lnSpc>
                <a:spcPct val="90000"/>
              </a:lnSpc>
            </a:pPr>
            <a:r>
              <a:rPr lang="sk-SK" b="1" dirty="0" smtClean="0"/>
              <a:t> </a:t>
            </a:r>
            <a:endParaRPr lang="sk-SK" b="1" u="sng" dirty="0"/>
          </a:p>
        </p:txBody>
      </p:sp>
      <p:sp>
        <p:nvSpPr>
          <p:cNvPr id="15" name="Obdĺžnik 14"/>
          <p:cNvSpPr/>
          <p:nvPr/>
        </p:nvSpPr>
        <p:spPr>
          <a:xfrm>
            <a:off x="539552" y="1220559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 smtClean="0"/>
              <a:t>▫ tvorí ju až 2000 diel</a:t>
            </a:r>
          </a:p>
          <a:p>
            <a:pPr marL="92075" indent="-92075" algn="just"/>
            <a:r>
              <a:rPr lang="sk-SK" dirty="0" smtClean="0"/>
              <a:t>▫ u svojho zamestnávateľa mal k dispozícii celý orchester, mohol experimentovať, skúšať všetky druhy efektov s rôznymi kombináciami hudobných nástrojov, </a:t>
            </a:r>
            <a:r>
              <a:rPr lang="sk-SK" dirty="0" err="1" smtClean="0"/>
              <a:t>oboha-covať</a:t>
            </a:r>
            <a:r>
              <a:rPr lang="sk-SK" dirty="0" smtClean="0"/>
              <a:t> svoje orchestrálne predstavy.</a:t>
            </a:r>
            <a:endParaRPr lang="sk-SK" dirty="0"/>
          </a:p>
        </p:txBody>
      </p:sp>
      <p:pic>
        <p:nvPicPr>
          <p:cNvPr id="2063" name="Picture 15" descr="http://www.1st-art-gallery.com/thumbnail/335712/1/Orpheus-Searching-Eurydice-In-The-Underworld-$28met.-10-11-63$29.jpg"/>
          <p:cNvPicPr>
            <a:picLocks noChangeAspect="1" noChangeArrowheads="1"/>
          </p:cNvPicPr>
          <p:nvPr/>
        </p:nvPicPr>
        <p:blipFill>
          <a:blip r:embed="rId2" cstate="print"/>
          <a:srcRect l="8820" r="1721" b="5701"/>
          <a:stretch>
            <a:fillRect/>
          </a:stretch>
        </p:blipFill>
        <p:spPr bwMode="auto">
          <a:xfrm>
            <a:off x="6344129" y="5445224"/>
            <a:ext cx="1299806" cy="1080120"/>
          </a:xfrm>
          <a:prstGeom prst="rect">
            <a:avLst/>
          </a:prstGeom>
          <a:noFill/>
        </p:spPr>
      </p:pic>
      <p:pic>
        <p:nvPicPr>
          <p:cNvPr id="2065" name="Picture 17" descr="http://archiv.neviditelnypes.zpravy.cz/hudba/jpeg/274kot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564904"/>
            <a:ext cx="936104" cy="755124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7308304" y="3284984"/>
            <a:ext cx="15121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i="1" dirty="0" smtClean="0"/>
              <a:t>tympany – „kotly“</a:t>
            </a:r>
            <a:endParaRPr lang="sk-SK" sz="1300" i="1" dirty="0"/>
          </a:p>
        </p:txBody>
      </p:sp>
      <p:sp>
        <p:nvSpPr>
          <p:cNvPr id="8" name="BlokTextu 7"/>
          <p:cNvSpPr txBox="1"/>
          <p:nvPr/>
        </p:nvSpPr>
        <p:spPr>
          <a:xfrm>
            <a:off x="7596336" y="5445224"/>
            <a:ext cx="11521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i="1" dirty="0" smtClean="0"/>
              <a:t>Orfeus </a:t>
            </a:r>
          </a:p>
          <a:p>
            <a:r>
              <a:rPr lang="sk-SK" sz="1300" i="1" dirty="0" err="1" smtClean="0"/>
              <a:t>vyslobodzu</a:t>
            </a:r>
            <a:r>
              <a:rPr lang="sk-SK" sz="1300" i="1" dirty="0" smtClean="0"/>
              <a:t>-</a:t>
            </a:r>
          </a:p>
          <a:p>
            <a:r>
              <a:rPr lang="sk-SK" sz="1300" i="1" dirty="0" smtClean="0"/>
              <a:t>je </a:t>
            </a:r>
            <a:r>
              <a:rPr lang="sk-SK" sz="1300" i="1" dirty="0" err="1" smtClean="0"/>
              <a:t>Eurydiku</a:t>
            </a:r>
            <a:r>
              <a:rPr lang="sk-SK" sz="1300" i="1" dirty="0" smtClean="0"/>
              <a:t> </a:t>
            </a:r>
          </a:p>
          <a:p>
            <a:r>
              <a:rPr lang="sk-SK" sz="1300" i="1" dirty="0" smtClean="0"/>
              <a:t>z podsvetia</a:t>
            </a:r>
            <a:endParaRPr lang="sk-SK" sz="1300" i="1" dirty="0"/>
          </a:p>
        </p:txBody>
      </p:sp>
      <p:sp>
        <p:nvSpPr>
          <p:cNvPr id="10" name="Šípka dolu 9"/>
          <p:cNvSpPr/>
          <p:nvPr/>
        </p:nvSpPr>
        <p:spPr>
          <a:xfrm>
            <a:off x="467544" y="6237312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107504" y="6453336"/>
            <a:ext cx="792088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hlinkClick r:id="rId4" action="ppaction://hlinksldjump"/>
              </a:rPr>
              <a:t>klasici</a:t>
            </a:r>
            <a:endParaRPr lang="sk-SK" sz="1200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601216"/>
            <a:ext cx="8686800" cy="595536"/>
          </a:xfrm>
        </p:spPr>
        <p:txBody>
          <a:bodyPr>
            <a:normAutofit/>
          </a:bodyPr>
          <a:lstStyle/>
          <a:p>
            <a:pPr algn="ctr"/>
            <a:r>
              <a:rPr lang="sk-SK" sz="3200" dirty="0" err="1" smtClean="0">
                <a:latin typeface="Algerian" pitchFamily="82" charset="0"/>
              </a:rPr>
              <a:t>Wolfang</a:t>
            </a:r>
            <a:r>
              <a:rPr lang="sk-SK" sz="3200" dirty="0" smtClean="0">
                <a:latin typeface="Algerian" pitchFamily="82" charset="0"/>
              </a:rPr>
              <a:t> </a:t>
            </a:r>
            <a:r>
              <a:rPr lang="sk-SK" sz="3200" dirty="0" err="1" smtClean="0">
                <a:latin typeface="Algerian" pitchFamily="82" charset="0"/>
              </a:rPr>
              <a:t>Amadeus</a:t>
            </a:r>
            <a:r>
              <a:rPr lang="sk-SK" sz="3200" dirty="0" smtClean="0">
                <a:latin typeface="Algerian" pitchFamily="82" charset="0"/>
              </a:rPr>
              <a:t> </a:t>
            </a:r>
            <a:r>
              <a:rPr lang="sk-SK" sz="3200" dirty="0" err="1" smtClean="0">
                <a:latin typeface="Algerian" pitchFamily="82" charset="0"/>
              </a:rPr>
              <a:t>Mozart</a:t>
            </a:r>
            <a:r>
              <a:rPr lang="sk-SK" sz="3200" dirty="0" smtClean="0">
                <a:latin typeface="Algerian" pitchFamily="82" charset="0"/>
              </a:rPr>
              <a:t> (1756 – 1791)</a:t>
            </a:r>
            <a:endParaRPr lang="sk-SK" sz="3200" dirty="0"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"/>
              </a:spcBef>
              <a:buNone/>
            </a:pPr>
            <a:r>
              <a:rPr lang="sk-SK" sz="2800" b="1" dirty="0" smtClean="0">
                <a:latin typeface="Edwardian Script ITC" pitchFamily="66" charset="0"/>
              </a:rPr>
              <a:t>Samopašný, detinský, neskrotne veselý, nezodpovedný, </a:t>
            </a:r>
          </a:p>
          <a:p>
            <a:pPr marL="0" indent="0" algn="ctr">
              <a:spcBef>
                <a:spcPts val="1"/>
              </a:spcBef>
              <a:buNone/>
            </a:pPr>
            <a:r>
              <a:rPr lang="sk-SK" sz="2800" b="1" dirty="0" smtClean="0">
                <a:latin typeface="Edwardian Script ITC" pitchFamily="66" charset="0"/>
              </a:rPr>
              <a:t>jeho diela ohromovali  nápaditou kompozíciou</a:t>
            </a:r>
          </a:p>
          <a:p>
            <a:pPr marL="0" indent="0">
              <a:spcBef>
                <a:spcPts val="1"/>
              </a:spcBef>
              <a:buNone/>
            </a:pPr>
            <a:endParaRPr lang="sk-SK" sz="2800" b="1" dirty="0">
              <a:latin typeface="Edwardian Script ITC" pitchFamily="66" charset="0"/>
            </a:endParaRPr>
          </a:p>
        </p:txBody>
      </p:sp>
      <p:pic>
        <p:nvPicPr>
          <p:cNvPr id="4" name="Picture 2" descr="http://imagizer.imageshack.us/a/img442/9528/ornamentpng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86501">
            <a:off x="7246141" y="1257081"/>
            <a:ext cx="1007308" cy="598809"/>
          </a:xfrm>
          <a:prstGeom prst="rect">
            <a:avLst/>
          </a:prstGeom>
          <a:noFill/>
        </p:spPr>
      </p:pic>
      <p:pic>
        <p:nvPicPr>
          <p:cNvPr id="6" name="Picture 2" descr="http://imagizer.imageshack.us/a/img442/9528/ornamentpng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794445" flipV="1">
            <a:off x="1090853" y="1264070"/>
            <a:ext cx="939955" cy="580990"/>
          </a:xfrm>
          <a:prstGeom prst="rect">
            <a:avLst/>
          </a:prstGeom>
          <a:noFill/>
        </p:spPr>
      </p:pic>
      <p:pic>
        <p:nvPicPr>
          <p:cNvPr id="29700" name="Picture 4" descr="http://minnesota.publicradio.org/collections/special/columns/comparing_notes/wolfgang_amadeus_mozart.gif"/>
          <p:cNvPicPr>
            <a:picLocks noChangeAspect="1" noChangeArrowheads="1"/>
          </p:cNvPicPr>
          <p:nvPr/>
        </p:nvPicPr>
        <p:blipFill>
          <a:blip r:embed="rId5" cstate="print"/>
          <a:srcRect l="27608" r="20164"/>
          <a:stretch>
            <a:fillRect/>
          </a:stretch>
        </p:blipFill>
        <p:spPr bwMode="auto">
          <a:xfrm>
            <a:off x="3910057" y="2866078"/>
            <a:ext cx="1093991" cy="1355010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179512" y="1916832"/>
            <a:ext cx="3744416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 algn="just">
              <a:lnSpc>
                <a:spcPct val="90000"/>
              </a:lnSpc>
            </a:pPr>
            <a:r>
              <a:rPr lang="sk-SK" sz="1200" b="1" dirty="0" smtClean="0"/>
              <a:t>▪ </a:t>
            </a:r>
            <a:r>
              <a:rPr lang="sk-SK" sz="1700" b="1" dirty="0" smtClean="0"/>
              <a:t>jeden z najväčších hudobných géniov sveta</a:t>
            </a:r>
          </a:p>
          <a:p>
            <a:pPr marL="92075" indent="-92075" algn="just">
              <a:lnSpc>
                <a:spcPct val="90000"/>
              </a:lnSpc>
            </a:pPr>
            <a:r>
              <a:rPr lang="sk-SK" sz="1200" b="1" dirty="0" smtClean="0"/>
              <a:t>▪</a:t>
            </a:r>
            <a:r>
              <a:rPr lang="sk-SK" sz="1700" b="1" dirty="0" smtClean="0"/>
              <a:t> narodil  sa  v  rakúskom  Salzburgu  v </a:t>
            </a:r>
          </a:p>
          <a:p>
            <a:pPr marL="92075" indent="-92075" algn="just">
              <a:lnSpc>
                <a:spcPct val="90000"/>
              </a:lnSpc>
            </a:pPr>
            <a:r>
              <a:rPr lang="sk-SK" sz="1700" b="1" dirty="0" smtClean="0"/>
              <a:t>  rodine hudobníka </a:t>
            </a:r>
          </a:p>
          <a:p>
            <a:pPr marL="92075" indent="-92075" algn="just">
              <a:lnSpc>
                <a:spcPct val="90000"/>
              </a:lnSpc>
            </a:pPr>
            <a:r>
              <a:rPr lang="sk-SK" sz="1200" b="1" dirty="0" smtClean="0"/>
              <a:t>▪</a:t>
            </a:r>
            <a:r>
              <a:rPr lang="sk-SK" sz="1700" b="1" dirty="0" smtClean="0"/>
              <a:t> od 3 rokov hral na   husliach a klavíri</a:t>
            </a:r>
          </a:p>
          <a:p>
            <a:pPr marL="92075" indent="-92075" algn="just">
              <a:lnSpc>
                <a:spcPct val="90000"/>
              </a:lnSpc>
            </a:pPr>
            <a:r>
              <a:rPr lang="sk-SK" sz="1200" b="1" dirty="0" smtClean="0"/>
              <a:t>▪</a:t>
            </a:r>
            <a:r>
              <a:rPr lang="sk-SK" sz="1700" b="1" dirty="0" smtClean="0"/>
              <a:t> ako 5-ročný skomponoval prvú </a:t>
            </a:r>
            <a:r>
              <a:rPr lang="sk-SK" sz="1700" b="1" dirty="0" err="1" smtClean="0"/>
              <a:t>sklad-bu</a:t>
            </a:r>
            <a:r>
              <a:rPr lang="sk-SK" sz="1700" dirty="0" smtClean="0"/>
              <a:t> </a:t>
            </a:r>
          </a:p>
          <a:p>
            <a:pPr marL="92075" indent="-92075" algn="just">
              <a:lnSpc>
                <a:spcPct val="90000"/>
              </a:lnSpc>
            </a:pPr>
            <a:r>
              <a:rPr lang="sk-SK" sz="1200" dirty="0" smtClean="0"/>
              <a:t>▪ </a:t>
            </a:r>
            <a:r>
              <a:rPr lang="sk-SK" sz="1700" b="1" dirty="0" smtClean="0"/>
              <a:t>od 6 rokov</a:t>
            </a:r>
            <a:r>
              <a:rPr lang="sk-SK" sz="1700" dirty="0" smtClean="0"/>
              <a:t> </a:t>
            </a:r>
            <a:r>
              <a:rPr lang="sk-SK" sz="1700" b="1" dirty="0" smtClean="0"/>
              <a:t>cestoval s celou rodinou na trojročnom exhibičnom hudobnom turné, koncertoval v Nemecku, </a:t>
            </a:r>
            <a:r>
              <a:rPr lang="sk-SK" sz="1700" b="1" dirty="0" err="1" smtClean="0"/>
              <a:t>Nizo-zemsku</a:t>
            </a:r>
            <a:r>
              <a:rPr lang="sk-SK" sz="1700" b="1" dirty="0" smtClean="0"/>
              <a:t>, Paríži, Francúzsku, Londýne, Švajčiarsku, Bratislave</a:t>
            </a:r>
          </a:p>
          <a:p>
            <a:pPr marL="92075" indent="-92075" algn="just">
              <a:lnSpc>
                <a:spcPct val="90000"/>
              </a:lnSpc>
            </a:pPr>
            <a:r>
              <a:rPr lang="sk-SK" sz="1200" b="1" dirty="0" smtClean="0"/>
              <a:t>▪ </a:t>
            </a:r>
            <a:r>
              <a:rPr lang="sk-SK" sz="1700" b="1" dirty="0" smtClean="0"/>
              <a:t>ovládal nemčinu, latinčinu, angličtinu, taliančinu, francúzštinu</a:t>
            </a:r>
          </a:p>
          <a:p>
            <a:pPr marL="92075" indent="-92075">
              <a:lnSpc>
                <a:spcPct val="90000"/>
              </a:lnSpc>
            </a:pPr>
            <a:endParaRPr lang="sk-SK" sz="1200" b="1" dirty="0" smtClean="0"/>
          </a:p>
          <a:p>
            <a:pPr marL="92075" indent="-92075" algn="just">
              <a:lnSpc>
                <a:spcPct val="90000"/>
              </a:lnSpc>
            </a:pPr>
            <a:endParaRPr lang="sk-SK" sz="1200" b="1" dirty="0" smtClean="0"/>
          </a:p>
          <a:p>
            <a:pPr marL="92075" indent="-92075" algn="just">
              <a:lnSpc>
                <a:spcPct val="90000"/>
              </a:lnSpc>
            </a:pPr>
            <a:endParaRPr lang="sk-SK" sz="1200" b="1" dirty="0" smtClean="0"/>
          </a:p>
          <a:p>
            <a:pPr marL="92075" indent="-92075" algn="just">
              <a:lnSpc>
                <a:spcPct val="90000"/>
              </a:lnSpc>
            </a:pPr>
            <a:endParaRPr lang="sk-SK" sz="1200" dirty="0"/>
          </a:p>
        </p:txBody>
      </p:sp>
      <p:pic>
        <p:nvPicPr>
          <p:cNvPr id="13" name="Picture 4" descr="https://encrypted-tbn3.gstatic.com/images?q=tbn:ANd9GcScL-tG9GwYrOz85qqLlxRw5u07-wKPVxRmlzw-59zrOzpu-dt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323136"/>
            <a:ext cx="1152128" cy="986184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4932040" y="1916832"/>
            <a:ext cx="302433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 algn="just"/>
            <a:r>
              <a:rPr lang="sk-SK" sz="1200" dirty="0" smtClean="0"/>
              <a:t>▪ </a:t>
            </a:r>
            <a:r>
              <a:rPr lang="sk-SK" sz="1700" b="1" dirty="0" smtClean="0"/>
              <a:t>služba u salzburského </a:t>
            </a:r>
            <a:r>
              <a:rPr lang="sk-SK" sz="1700" b="1" dirty="0" err="1" smtClean="0"/>
              <a:t>arcibis-kupa</a:t>
            </a:r>
            <a:r>
              <a:rPr lang="sk-SK" sz="1700" b="1" dirty="0" smtClean="0"/>
              <a:t>  </a:t>
            </a:r>
            <a:r>
              <a:rPr lang="sk-SK" sz="1700" b="1" dirty="0" err="1" smtClean="0"/>
              <a:t>Colloreda</a:t>
            </a:r>
            <a:r>
              <a:rPr lang="sk-SK" sz="1700" b="1" dirty="0" smtClean="0"/>
              <a:t>  -  nerovný vzťah so zamestnávateľom, dal výpoveď</a:t>
            </a:r>
          </a:p>
          <a:p>
            <a:pPr marL="92075" indent="-92075" algn="just"/>
            <a:r>
              <a:rPr lang="sk-SK" sz="1200" b="1" dirty="0" smtClean="0"/>
              <a:t>▪ </a:t>
            </a:r>
            <a:r>
              <a:rPr lang="sk-SK" sz="1700" b="1" dirty="0" smtClean="0"/>
              <a:t>nezávislý  hudobník vo Viedni – tvorivý rozlet</a:t>
            </a:r>
          </a:p>
          <a:p>
            <a:pPr marL="92075" indent="-92075" algn="just"/>
            <a:r>
              <a:rPr lang="sk-SK" sz="1200" b="1" dirty="0" smtClean="0"/>
              <a:t>▪ </a:t>
            </a:r>
            <a:r>
              <a:rPr lang="sk-SK" sz="1700" b="1" dirty="0" smtClean="0"/>
              <a:t>šťastné  roky prežité s man- </a:t>
            </a:r>
            <a:r>
              <a:rPr lang="sk-SK" sz="1700" b="1" dirty="0" err="1" smtClean="0"/>
              <a:t>želkou</a:t>
            </a:r>
            <a:r>
              <a:rPr lang="sk-SK" sz="1700" b="1" dirty="0" smtClean="0"/>
              <a:t> </a:t>
            </a:r>
            <a:r>
              <a:rPr lang="sk-SK" sz="1700" b="1" dirty="0" err="1" smtClean="0"/>
              <a:t>Constanze</a:t>
            </a:r>
            <a:endParaRPr lang="sk-SK" sz="1700" b="1" dirty="0" smtClean="0"/>
          </a:p>
          <a:p>
            <a:pPr marL="92075" indent="-92075" algn="just"/>
            <a:endParaRPr lang="sk-SK" sz="800" b="1" dirty="0" smtClean="0"/>
          </a:p>
          <a:p>
            <a:pPr marL="92075" indent="-92075" algn="just"/>
            <a:r>
              <a:rPr lang="sk-SK" sz="1200" b="1" dirty="0" smtClean="0"/>
              <a:t>▪ </a:t>
            </a:r>
            <a:r>
              <a:rPr lang="sk-SK" sz="1700" b="1" dirty="0" smtClean="0"/>
              <a:t>kariéru na cisárskom dvore mu prekazil kapelník </a:t>
            </a:r>
            <a:r>
              <a:rPr lang="sk-SK" sz="1700" b="1" dirty="0" err="1" smtClean="0"/>
              <a:t>Salieri</a:t>
            </a:r>
            <a:endParaRPr lang="sk-SK" sz="1700" b="1" dirty="0" smtClean="0"/>
          </a:p>
          <a:p>
            <a:pPr marL="92075" indent="-92075" algn="just"/>
            <a:endParaRPr lang="sk-SK" sz="1200" b="1" dirty="0" smtClean="0"/>
          </a:p>
          <a:p>
            <a:pPr marL="92075" indent="-92075" algn="just"/>
            <a:r>
              <a:rPr lang="sk-SK" sz="1200" b="1" dirty="0" smtClean="0"/>
              <a:t>▪ </a:t>
            </a:r>
            <a:r>
              <a:rPr lang="sk-SK" sz="1700" b="1" dirty="0" smtClean="0"/>
              <a:t>finančné ťažkosti, bieda, fyzické, duševné problémy a choroba obličiek spôsobili jeho  predčasnú smrť  vo veku 35 rokov</a:t>
            </a:r>
            <a:endParaRPr lang="sk-SK" sz="1700" b="1" dirty="0"/>
          </a:p>
        </p:txBody>
      </p:sp>
      <p:pic>
        <p:nvPicPr>
          <p:cNvPr id="12" name="Picture 4" descr="http://www.illuminatiorder.info/1776/colloredo-Dateien/colloredo.jpg"/>
          <p:cNvPicPr>
            <a:picLocks noChangeAspect="1" noChangeArrowheads="1"/>
          </p:cNvPicPr>
          <p:nvPr/>
        </p:nvPicPr>
        <p:blipFill>
          <a:blip r:embed="rId7" cstate="print"/>
          <a:srcRect b="9026"/>
          <a:stretch>
            <a:fillRect/>
          </a:stretch>
        </p:blipFill>
        <p:spPr bwMode="auto">
          <a:xfrm>
            <a:off x="7956376" y="1844824"/>
            <a:ext cx="762438" cy="1080120"/>
          </a:xfrm>
          <a:prstGeom prst="rect">
            <a:avLst/>
          </a:prstGeom>
          <a:noFill/>
        </p:spPr>
      </p:pic>
      <p:pic>
        <p:nvPicPr>
          <p:cNvPr id="14" name="Picture 6" descr="композитор Антонио Сальери"/>
          <p:cNvPicPr>
            <a:picLocks noChangeAspect="1" noChangeArrowheads="1"/>
          </p:cNvPicPr>
          <p:nvPr/>
        </p:nvPicPr>
        <p:blipFill>
          <a:blip r:embed="rId8" cstate="print"/>
          <a:srcRect t="6593"/>
          <a:stretch>
            <a:fillRect/>
          </a:stretch>
        </p:blipFill>
        <p:spPr bwMode="auto">
          <a:xfrm>
            <a:off x="7956377" y="3933056"/>
            <a:ext cx="840376" cy="1080120"/>
          </a:xfrm>
          <a:prstGeom prst="rect">
            <a:avLst/>
          </a:prstGeom>
          <a:noFill/>
        </p:spPr>
      </p:pic>
      <p:pic>
        <p:nvPicPr>
          <p:cNvPr id="15" name="Picture 8" descr="http://operaplus.cz/pix/5/0/2/5/5025-mozart-bez-vasi-pomoci-zahynu-6.jpg"/>
          <p:cNvPicPr>
            <a:picLocks noChangeAspect="1" noChangeArrowheads="1"/>
          </p:cNvPicPr>
          <p:nvPr/>
        </p:nvPicPr>
        <p:blipFill>
          <a:blip r:embed="rId9" cstate="print"/>
          <a:srcRect r="43301"/>
          <a:stretch>
            <a:fillRect/>
          </a:stretch>
        </p:blipFill>
        <p:spPr bwMode="auto">
          <a:xfrm>
            <a:off x="7956376" y="5085184"/>
            <a:ext cx="864096" cy="1085850"/>
          </a:xfrm>
          <a:prstGeom prst="rect">
            <a:avLst/>
          </a:prstGeom>
          <a:noFill/>
        </p:spPr>
      </p:pic>
      <p:pic>
        <p:nvPicPr>
          <p:cNvPr id="16" name="Picture 10" descr="http://www.mozartswife.com/graphics/siblings.jpg"/>
          <p:cNvPicPr>
            <a:picLocks noChangeAspect="1" noChangeArrowheads="1"/>
          </p:cNvPicPr>
          <p:nvPr/>
        </p:nvPicPr>
        <p:blipFill>
          <a:blip r:embed="rId10" cstate="print"/>
          <a:srcRect l="12813"/>
          <a:stretch>
            <a:fillRect/>
          </a:stretch>
        </p:blipFill>
        <p:spPr bwMode="auto">
          <a:xfrm>
            <a:off x="2699792" y="5085184"/>
            <a:ext cx="1080120" cy="1163270"/>
          </a:xfrm>
          <a:prstGeom prst="rect">
            <a:avLst/>
          </a:prstGeom>
          <a:noFill/>
        </p:spPr>
      </p:pic>
      <p:sp>
        <p:nvSpPr>
          <p:cNvPr id="17" name="BlokTextu 16"/>
          <p:cNvSpPr txBox="1"/>
          <p:nvPr/>
        </p:nvSpPr>
        <p:spPr>
          <a:xfrm>
            <a:off x="3275856" y="5960893"/>
            <a:ext cx="1728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00" b="1" dirty="0" err="1" smtClean="0"/>
              <a:t>Wolfang</a:t>
            </a:r>
            <a:r>
              <a:rPr lang="sk-SK" sz="1300" b="1" dirty="0" smtClean="0"/>
              <a:t> </a:t>
            </a:r>
          </a:p>
          <a:p>
            <a:pPr algn="ctr"/>
            <a:r>
              <a:rPr lang="sk-SK" sz="1300" b="1" dirty="0" smtClean="0"/>
              <a:t>so sestrou „</a:t>
            </a:r>
            <a:r>
              <a:rPr lang="sk-SK" sz="1300" b="1" dirty="0" err="1" smtClean="0"/>
              <a:t>Nannerl</a:t>
            </a:r>
            <a:r>
              <a:rPr lang="sk-SK" sz="1300" b="1" dirty="0" smtClean="0"/>
              <a:t>“</a:t>
            </a:r>
            <a:endParaRPr lang="sk-SK" sz="1300" b="1" dirty="0"/>
          </a:p>
        </p:txBody>
      </p:sp>
      <p:pic>
        <p:nvPicPr>
          <p:cNvPr id="18" name="Picture 12" descr="http://www.elite-view.com/art/Museum_Art/Museum_Portrait/200329~Portrait-of-Constanze-Mozart-1762-1842-1828-Posters.jpg"/>
          <p:cNvPicPr>
            <a:picLocks noChangeAspect="1" noChangeArrowheads="1"/>
          </p:cNvPicPr>
          <p:nvPr/>
        </p:nvPicPr>
        <p:blipFill>
          <a:blip r:embed="rId11" cstate="print"/>
          <a:srcRect l="20190" t="16800" r="23728" b="39063"/>
          <a:stretch>
            <a:fillRect/>
          </a:stretch>
        </p:blipFill>
        <p:spPr bwMode="auto">
          <a:xfrm>
            <a:off x="7933204" y="2996952"/>
            <a:ext cx="822236" cy="864096"/>
          </a:xfrm>
          <a:prstGeom prst="rect">
            <a:avLst/>
          </a:prstGeom>
          <a:noFill/>
        </p:spPr>
      </p:pic>
      <p:sp>
        <p:nvSpPr>
          <p:cNvPr id="19" name="BlokTextu 18"/>
          <p:cNvSpPr txBox="1"/>
          <p:nvPr/>
        </p:nvSpPr>
        <p:spPr>
          <a:xfrm>
            <a:off x="827584" y="6304964"/>
            <a:ext cx="14401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b="1" dirty="0" smtClean="0"/>
              <a:t>„zázračné dieťa“</a:t>
            </a:r>
            <a:endParaRPr lang="sk-SK" sz="1300" b="1" dirty="0"/>
          </a:p>
        </p:txBody>
      </p:sp>
      <p:pic>
        <p:nvPicPr>
          <p:cNvPr id="20" name="Mozart's Symphony no 40 - 1st movemen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8748464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4294967295"/>
          </p:nvPr>
        </p:nvSpPr>
        <p:spPr>
          <a:xfrm>
            <a:off x="323528" y="1052537"/>
            <a:ext cx="8307387" cy="28085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>
                <a:solidFill>
                  <a:schemeClr val="tx1"/>
                </a:solidFill>
              </a:rPr>
              <a:t>▫ Napísal 626 skladieb.</a:t>
            </a:r>
          </a:p>
          <a:p>
            <a:pPr marL="176213" indent="-176213">
              <a:buNone/>
            </a:pPr>
            <a:r>
              <a:rPr lang="sk-SK" sz="1800" dirty="0" smtClean="0">
                <a:solidFill>
                  <a:schemeClr val="tx1"/>
                </a:solidFill>
              </a:rPr>
              <a:t>▫ Uprednostňoval taliansky typ opery – </a:t>
            </a:r>
            <a:r>
              <a:rPr lang="sk-SK" sz="1600" i="1" dirty="0" smtClean="0">
                <a:solidFill>
                  <a:schemeClr val="tx1"/>
                </a:solidFill>
              </a:rPr>
              <a:t>výpravné scény, hudobná a dramatická zložka sú v rovnováhe.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</a:p>
          <a:p>
            <a:pPr marL="895350" indent="-895350">
              <a:buNone/>
            </a:pPr>
            <a:r>
              <a:rPr lang="sk-SK" sz="1800" dirty="0" smtClean="0">
                <a:solidFill>
                  <a:schemeClr val="tx1"/>
                </a:solidFill>
              </a:rPr>
              <a:t>   </a:t>
            </a:r>
            <a:r>
              <a:rPr lang="sk-SK" sz="1800" b="1" dirty="0" smtClean="0">
                <a:solidFill>
                  <a:schemeClr val="tx1"/>
                </a:solidFill>
              </a:rPr>
              <a:t>Opery</a:t>
            </a:r>
            <a:r>
              <a:rPr lang="sk-SK" sz="1800" dirty="0" smtClean="0">
                <a:solidFill>
                  <a:schemeClr val="tx1"/>
                </a:solidFill>
              </a:rPr>
              <a:t>:  Únos zo </a:t>
            </a:r>
            <a:r>
              <a:rPr lang="sk-SK" sz="1800" dirty="0" err="1" smtClean="0">
                <a:solidFill>
                  <a:schemeClr val="tx1"/>
                </a:solidFill>
              </a:rPr>
              <a:t>serailu</a:t>
            </a:r>
            <a:r>
              <a:rPr lang="sk-SK" sz="1800" dirty="0" smtClean="0">
                <a:solidFill>
                  <a:schemeClr val="tx1"/>
                </a:solidFill>
              </a:rPr>
              <a:t>, </a:t>
            </a:r>
            <a:r>
              <a:rPr lang="sk-SK" sz="1800" dirty="0" err="1" smtClean="0">
                <a:solidFill>
                  <a:schemeClr val="tx1"/>
                </a:solidFill>
              </a:rPr>
              <a:t>Figarova</a:t>
            </a:r>
            <a:r>
              <a:rPr lang="sk-SK" sz="1800" dirty="0" smtClean="0">
                <a:solidFill>
                  <a:schemeClr val="tx1"/>
                </a:solidFill>
              </a:rPr>
              <a:t> svadba, Don </a:t>
            </a:r>
            <a:r>
              <a:rPr lang="sk-SK" sz="1800" dirty="0" err="1" smtClean="0">
                <a:solidFill>
                  <a:schemeClr val="tx1"/>
                </a:solidFill>
              </a:rPr>
              <a:t>Giovanni</a:t>
            </a:r>
            <a:r>
              <a:rPr lang="sk-SK" sz="1800" dirty="0" smtClean="0">
                <a:solidFill>
                  <a:schemeClr val="tx1"/>
                </a:solidFill>
              </a:rPr>
              <a:t>, </a:t>
            </a:r>
            <a:r>
              <a:rPr lang="sk-SK" sz="1800" dirty="0" err="1" smtClean="0">
                <a:solidFill>
                  <a:schemeClr val="tx1"/>
                </a:solidFill>
              </a:rPr>
              <a:t>Cosi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  <a:r>
              <a:rPr lang="sk-SK" sz="1800" dirty="0" err="1" smtClean="0">
                <a:solidFill>
                  <a:schemeClr val="tx1"/>
                </a:solidFill>
              </a:rPr>
              <a:t>fan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  <a:r>
              <a:rPr lang="sk-SK" sz="1800" dirty="0" err="1" smtClean="0">
                <a:solidFill>
                  <a:schemeClr val="tx1"/>
                </a:solidFill>
              </a:rPr>
              <a:t>tutte</a:t>
            </a:r>
            <a:r>
              <a:rPr lang="sk-SK" sz="1800" dirty="0" smtClean="0">
                <a:solidFill>
                  <a:schemeClr val="tx1"/>
                </a:solidFill>
              </a:rPr>
              <a:t> , Čarovná flauta , </a:t>
            </a:r>
            <a:r>
              <a:rPr lang="sk-SK" sz="1800" dirty="0" err="1" smtClean="0">
                <a:solidFill>
                  <a:schemeClr val="tx1"/>
                </a:solidFill>
              </a:rPr>
              <a:t>Bastien</a:t>
            </a:r>
            <a:r>
              <a:rPr lang="sk-SK" sz="1800" dirty="0" smtClean="0">
                <a:solidFill>
                  <a:schemeClr val="tx1"/>
                </a:solidFill>
              </a:rPr>
              <a:t> a </a:t>
            </a:r>
            <a:r>
              <a:rPr lang="sk-SK" sz="1800" dirty="0" err="1" smtClean="0">
                <a:solidFill>
                  <a:schemeClr val="tx1"/>
                </a:solidFill>
              </a:rPr>
              <a:t>Bastienka</a:t>
            </a:r>
            <a:r>
              <a:rPr lang="sk-SK" sz="1800" dirty="0" smtClean="0">
                <a:solidFill>
                  <a:schemeClr val="tx1"/>
                </a:solidFill>
              </a:rPr>
              <a:t>,...</a:t>
            </a:r>
            <a:br>
              <a:rPr lang="sk-SK" sz="1800" dirty="0" smtClean="0">
                <a:solidFill>
                  <a:schemeClr val="tx1"/>
                </a:solidFill>
              </a:rPr>
            </a:br>
            <a:endParaRPr lang="sk-SK" sz="1800" dirty="0" smtClean="0">
              <a:solidFill>
                <a:schemeClr val="tx1"/>
              </a:solidFill>
            </a:endParaRPr>
          </a:p>
          <a:p>
            <a:pPr marL="176213" indent="-176213">
              <a:buNone/>
            </a:pPr>
            <a:endParaRPr lang="sk-SK" sz="1800" b="1" dirty="0" smtClean="0">
              <a:solidFill>
                <a:schemeClr val="tx1"/>
              </a:solidFill>
            </a:endParaRPr>
          </a:p>
          <a:p>
            <a:pPr marL="176213" indent="-176213">
              <a:buNone/>
            </a:pPr>
            <a:endParaRPr lang="sk-SK" sz="1800" b="1" dirty="0" smtClean="0">
              <a:solidFill>
                <a:schemeClr val="tx1"/>
              </a:solidFill>
            </a:endParaRPr>
          </a:p>
          <a:p>
            <a:pPr marL="176213" indent="-176213">
              <a:buNone/>
            </a:pPr>
            <a:endParaRPr lang="sk-SK" sz="1800" b="1" dirty="0" smtClean="0">
              <a:solidFill>
                <a:schemeClr val="tx1"/>
              </a:solidFill>
            </a:endParaRPr>
          </a:p>
          <a:p>
            <a:pPr marL="176213" indent="-176213">
              <a:buNone/>
            </a:pPr>
            <a:r>
              <a:rPr lang="sk-SK" sz="1800" b="1" dirty="0" smtClean="0">
                <a:solidFill>
                  <a:schemeClr val="tx1"/>
                </a:solidFill>
              </a:rPr>
              <a:t>   </a:t>
            </a:r>
          </a:p>
          <a:p>
            <a:pPr marL="176213" indent="-176213">
              <a:buNone/>
            </a:pPr>
            <a:endParaRPr lang="sk-SK" sz="1800" b="1" dirty="0" smtClean="0">
              <a:solidFill>
                <a:schemeClr val="tx1"/>
              </a:solidFill>
            </a:endParaRPr>
          </a:p>
          <a:p>
            <a:pPr marL="176213" indent="-176213">
              <a:buNone/>
            </a:pPr>
            <a:r>
              <a:rPr lang="sk-SK" sz="1800" b="1" dirty="0" smtClean="0">
                <a:solidFill>
                  <a:schemeClr val="tx1"/>
                </a:solidFill>
              </a:rPr>
              <a:t>   </a:t>
            </a:r>
          </a:p>
          <a:p>
            <a:pPr marL="176213" indent="-176213">
              <a:buNone/>
            </a:pPr>
            <a:r>
              <a:rPr lang="sk-SK" sz="1800" b="1" dirty="0" smtClean="0">
                <a:solidFill>
                  <a:schemeClr val="tx1"/>
                </a:solidFill>
              </a:rPr>
              <a:t>   Koncerty:  </a:t>
            </a:r>
            <a:r>
              <a:rPr lang="sk-SK" sz="1800" dirty="0" smtClean="0">
                <a:solidFill>
                  <a:schemeClr val="tx1"/>
                </a:solidFill>
              </a:rPr>
              <a:t> pre husle, violu a orchester, klavír, klarinet , fagotové, flautové,...</a:t>
            </a:r>
            <a:br>
              <a:rPr lang="sk-SK" sz="1800" dirty="0" smtClean="0">
                <a:solidFill>
                  <a:schemeClr val="tx1"/>
                </a:solidFill>
              </a:rPr>
            </a:br>
            <a:r>
              <a:rPr lang="sk-SK" sz="1800" b="1" dirty="0" smtClean="0">
                <a:solidFill>
                  <a:schemeClr val="tx1"/>
                </a:solidFill>
              </a:rPr>
              <a:t>Symfónie:  „</a:t>
            </a:r>
            <a:r>
              <a:rPr lang="sk-SK" sz="1800" dirty="0" smtClean="0">
                <a:solidFill>
                  <a:schemeClr val="tx1"/>
                </a:solidFill>
              </a:rPr>
              <a:t>Pražská„ „</a:t>
            </a:r>
            <a:r>
              <a:rPr lang="sk-SK" sz="1800" dirty="0" err="1" smtClean="0">
                <a:solidFill>
                  <a:schemeClr val="tx1"/>
                </a:solidFill>
              </a:rPr>
              <a:t>Jupiterská</a:t>
            </a:r>
            <a:r>
              <a:rPr lang="sk-SK" sz="1800" dirty="0" smtClean="0">
                <a:solidFill>
                  <a:schemeClr val="tx1"/>
                </a:solidFill>
              </a:rPr>
              <a:t>" , „Parížska“,...</a:t>
            </a:r>
            <a:br>
              <a:rPr lang="sk-SK" sz="1800" dirty="0" smtClean="0">
                <a:solidFill>
                  <a:schemeClr val="tx1"/>
                </a:solidFill>
              </a:rPr>
            </a:br>
            <a:r>
              <a:rPr lang="sk-SK" sz="1800" b="1" dirty="0" smtClean="0">
                <a:solidFill>
                  <a:schemeClr val="tx1"/>
                </a:solidFill>
              </a:rPr>
              <a:t>Chrámová hudba: </a:t>
            </a:r>
            <a:r>
              <a:rPr lang="sk-SK" sz="1800" dirty="0" smtClean="0">
                <a:solidFill>
                  <a:schemeClr val="tx1"/>
                </a:solidFill>
              </a:rPr>
              <a:t>Omša v C (Korunovačná) , Rekviem,... </a:t>
            </a:r>
            <a:br>
              <a:rPr lang="sk-SK" sz="1800" dirty="0" smtClean="0">
                <a:solidFill>
                  <a:schemeClr val="tx1"/>
                </a:solidFill>
              </a:rPr>
            </a:br>
            <a:r>
              <a:rPr lang="sk-SK" sz="1800" b="1" dirty="0" smtClean="0">
                <a:solidFill>
                  <a:schemeClr val="tx1"/>
                </a:solidFill>
              </a:rPr>
              <a:t>Komorná hudba: </a:t>
            </a:r>
            <a:r>
              <a:rPr lang="sk-SK" sz="1800" dirty="0" smtClean="0">
                <a:solidFill>
                  <a:schemeClr val="tx1"/>
                </a:solidFill>
              </a:rPr>
              <a:t>kvartetá, kvintetá, serenáda Malá nočná hudba ,...</a:t>
            </a:r>
          </a:p>
          <a:p>
            <a:pPr marL="176213" indent="-176213">
              <a:buNone/>
            </a:pPr>
            <a:r>
              <a:rPr lang="sk-SK" sz="1800" dirty="0" smtClean="0">
                <a:solidFill>
                  <a:schemeClr val="tx1"/>
                </a:solidFill>
              </a:rPr>
              <a:t>   </a:t>
            </a:r>
            <a:r>
              <a:rPr lang="sk-SK" sz="1800" b="1" dirty="0" smtClean="0">
                <a:solidFill>
                  <a:schemeClr val="tx1"/>
                </a:solidFill>
              </a:rPr>
              <a:t>Klavírne skladby: </a:t>
            </a:r>
            <a:r>
              <a:rPr lang="sk-SK" sz="1800" dirty="0" smtClean="0">
                <a:solidFill>
                  <a:schemeClr val="tx1"/>
                </a:solidFill>
              </a:rPr>
              <a:t>„Turecký pochod“ z klavírnej sonáty </a:t>
            </a:r>
            <a:r>
              <a:rPr lang="sk-SK" sz="1800" dirty="0" err="1" smtClean="0">
                <a:solidFill>
                  <a:schemeClr val="tx1"/>
                </a:solidFill>
              </a:rPr>
              <a:t>A-Dur</a:t>
            </a:r>
            <a:r>
              <a:rPr lang="sk-SK" sz="1800" dirty="0" smtClean="0">
                <a:solidFill>
                  <a:schemeClr val="tx1"/>
                </a:solidFill>
              </a:rPr>
              <a:t>,...</a:t>
            </a:r>
            <a:endParaRPr lang="sk-SK" sz="1800" dirty="0">
              <a:solidFill>
                <a:schemeClr val="tx1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755576" y="548680"/>
            <a:ext cx="1224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u="sng" dirty="0" smtClean="0"/>
              <a:t>Tvorba</a:t>
            </a:r>
            <a:endParaRPr lang="sk-SK" sz="2800" u="sng" dirty="0"/>
          </a:p>
        </p:txBody>
      </p:sp>
      <p:pic>
        <p:nvPicPr>
          <p:cNvPr id="5" name="Picture 4" descr="http://www.clipartbest.com/cliparts/9iz/MpA/9izMpA7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4775" y="4797152"/>
            <a:ext cx="907665" cy="720080"/>
          </a:xfrm>
          <a:prstGeom prst="rect">
            <a:avLst/>
          </a:prstGeom>
          <a:noFill/>
        </p:spPr>
      </p:pic>
      <p:pic>
        <p:nvPicPr>
          <p:cNvPr id="7" name="Picture 4" descr="http://www.clipartbest.com/cliparts/9iz/MpA/9izMpA7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2489" y="5013176"/>
            <a:ext cx="1114007" cy="883778"/>
          </a:xfrm>
          <a:prstGeom prst="rect">
            <a:avLst/>
          </a:prstGeom>
          <a:noFill/>
        </p:spPr>
      </p:pic>
      <p:pic>
        <p:nvPicPr>
          <p:cNvPr id="8" name="Picture 6" descr="http://4.bp.blogspot.com/_0tA5dmNlUGY/TNlpDZiHi6I/AAAAAAAAIqs/SGMBZJ9yHGQ/s1600/flute3.jpg"/>
          <p:cNvPicPr>
            <a:picLocks noChangeAspect="1" noChangeArrowheads="1"/>
          </p:cNvPicPr>
          <p:nvPr/>
        </p:nvPicPr>
        <p:blipFill>
          <a:blip r:embed="rId4" cstate="print"/>
          <a:srcRect r="28948"/>
          <a:stretch>
            <a:fillRect/>
          </a:stretch>
        </p:blipFill>
        <p:spPr bwMode="auto">
          <a:xfrm>
            <a:off x="4690290" y="2492896"/>
            <a:ext cx="1177854" cy="1296144"/>
          </a:xfrm>
          <a:prstGeom prst="rect">
            <a:avLst/>
          </a:prstGeom>
          <a:noFill/>
        </p:spPr>
      </p:pic>
      <p:pic>
        <p:nvPicPr>
          <p:cNvPr id="9" name="Picture 8" descr="http://upload.wikimedia.org/wikipedia/commons/thumb/2/21/Nozze_di_Figaro_Scene_19th_century.jpg/220px-Nozze_di_Figaro_Scene_19th_centu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7327" y="2924944"/>
            <a:ext cx="1432665" cy="1556395"/>
          </a:xfrm>
          <a:prstGeom prst="rect">
            <a:avLst/>
          </a:prstGeom>
          <a:noFill/>
        </p:spPr>
      </p:pic>
      <p:pic>
        <p:nvPicPr>
          <p:cNvPr id="10" name="Picture 10" descr="http://th09.deviantart.net/fs71/PRE/i/2012/069/3/1/the_death_of_don_giovanni_by_marikobard-d4saxn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69904">
            <a:off x="6253207" y="2675353"/>
            <a:ext cx="1446288" cy="1296144"/>
          </a:xfrm>
          <a:prstGeom prst="rect">
            <a:avLst/>
          </a:prstGeom>
          <a:noFill/>
        </p:spPr>
      </p:pic>
      <p:pic>
        <p:nvPicPr>
          <p:cNvPr id="11" name="Picture 12" descr="http://www.bnl.gov/today/body_pics/2012/04/stonybrookopera-600px.jpg"/>
          <p:cNvPicPr>
            <a:picLocks noChangeAspect="1" noChangeArrowheads="1"/>
          </p:cNvPicPr>
          <p:nvPr/>
        </p:nvPicPr>
        <p:blipFill>
          <a:blip r:embed="rId7" cstate="print"/>
          <a:srcRect l="8820" t="17952" r="13061" b="12233"/>
          <a:stretch>
            <a:fillRect/>
          </a:stretch>
        </p:blipFill>
        <p:spPr bwMode="auto">
          <a:xfrm rot="21009948">
            <a:off x="835007" y="2866863"/>
            <a:ext cx="1943871" cy="1097347"/>
          </a:xfrm>
          <a:prstGeom prst="rect">
            <a:avLst/>
          </a:prstGeom>
          <a:noFill/>
        </p:spPr>
      </p:pic>
      <p:sp>
        <p:nvSpPr>
          <p:cNvPr id="14" name="BlokTextu 13"/>
          <p:cNvSpPr txBox="1"/>
          <p:nvPr/>
        </p:nvSpPr>
        <p:spPr>
          <a:xfrm rot="20970758">
            <a:off x="1274285" y="3885752"/>
            <a:ext cx="14316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b="1" dirty="0" smtClean="0"/>
              <a:t>Únos zo </a:t>
            </a:r>
            <a:r>
              <a:rPr lang="sk-SK" sz="1300" b="1" dirty="0" err="1" smtClean="0"/>
              <a:t>serailu</a:t>
            </a:r>
            <a:endParaRPr lang="sk-SK" sz="1300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2987824" y="4437112"/>
            <a:ext cx="17281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b="1" dirty="0" err="1" smtClean="0"/>
              <a:t>Figarova</a:t>
            </a:r>
            <a:r>
              <a:rPr lang="sk-SK" sz="1300" b="1" dirty="0" smtClean="0"/>
              <a:t> svadba</a:t>
            </a:r>
            <a:endParaRPr lang="sk-SK" sz="13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4644008" y="3780329"/>
            <a:ext cx="12241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00" b="1" dirty="0" smtClean="0"/>
              <a:t>Čarovná flauta</a:t>
            </a:r>
            <a:endParaRPr lang="sk-SK" sz="1300" b="1" dirty="0"/>
          </a:p>
        </p:txBody>
      </p:sp>
      <p:sp>
        <p:nvSpPr>
          <p:cNvPr id="17" name="BlokTextu 16"/>
          <p:cNvSpPr txBox="1"/>
          <p:nvPr/>
        </p:nvSpPr>
        <p:spPr>
          <a:xfrm rot="530221">
            <a:off x="5829515" y="3935457"/>
            <a:ext cx="1944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00" b="1" dirty="0" smtClean="0"/>
              <a:t>záhadný </a:t>
            </a:r>
            <a:r>
              <a:rPr lang="sk-SK" sz="1300" b="1" dirty="0" err="1" smtClean="0"/>
              <a:t>komtur</a:t>
            </a:r>
            <a:endParaRPr lang="sk-SK" sz="1300" b="1" dirty="0" smtClean="0"/>
          </a:p>
          <a:p>
            <a:pPr algn="ctr"/>
            <a:r>
              <a:rPr lang="sk-SK" sz="1300" b="1" dirty="0" smtClean="0"/>
              <a:t> z opery Don Giovanni1</a:t>
            </a:r>
            <a:endParaRPr lang="sk-SK" sz="1300" b="1" dirty="0"/>
          </a:p>
        </p:txBody>
      </p:sp>
      <p:sp>
        <p:nvSpPr>
          <p:cNvPr id="18" name="BlokTextu 17"/>
          <p:cNvSpPr txBox="1"/>
          <p:nvPr/>
        </p:nvSpPr>
        <p:spPr>
          <a:xfrm rot="1931301">
            <a:off x="7369685" y="5657499"/>
            <a:ext cx="11516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i="1" dirty="0" smtClean="0"/>
              <a:t>husle a viola</a:t>
            </a:r>
            <a:endParaRPr lang="sk-SK" sz="1300" i="1" dirty="0"/>
          </a:p>
        </p:txBody>
      </p:sp>
      <p:sp>
        <p:nvSpPr>
          <p:cNvPr id="19" name="BlokTextu 18"/>
          <p:cNvSpPr txBox="1"/>
          <p:nvPr/>
        </p:nvSpPr>
        <p:spPr>
          <a:xfrm>
            <a:off x="8172400" y="6453336"/>
            <a:ext cx="792088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hlinkClick r:id="rId8" action="ppaction://hlinksldjump"/>
              </a:rPr>
              <a:t>klasici</a:t>
            </a:r>
            <a:endParaRPr lang="sk-SK" sz="1200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" name="Šípka dolu 19"/>
          <p:cNvSpPr/>
          <p:nvPr/>
        </p:nvSpPr>
        <p:spPr>
          <a:xfrm>
            <a:off x="8532440" y="6237312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209923"/>
            <a:ext cx="8686800" cy="50273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sk-SK" sz="1200" b="1" dirty="0" smtClean="0"/>
              <a:t>○ </a:t>
            </a:r>
            <a:r>
              <a:rPr lang="sk-SK" sz="1800" b="1" dirty="0" smtClean="0"/>
              <a:t>pochádzal z rodiny hudobníkov </a:t>
            </a:r>
            <a:r>
              <a:rPr lang="sk-SK" sz="1600" i="1" dirty="0" smtClean="0"/>
              <a:t>(starý otec kapelník, otec spevák)</a:t>
            </a:r>
          </a:p>
          <a:p>
            <a:pPr marL="176213" indent="-176213">
              <a:lnSpc>
                <a:spcPct val="90000"/>
              </a:lnSpc>
              <a:buNone/>
            </a:pPr>
            <a:r>
              <a:rPr lang="sk-SK" sz="1200" b="1" dirty="0" smtClean="0"/>
              <a:t>○ </a:t>
            </a:r>
            <a:r>
              <a:rPr lang="sk-SK" sz="1800" b="1" dirty="0" smtClean="0"/>
              <a:t>hudobné nadanie sa prejavilo asi v 5. roku života – despotický </a:t>
            </a:r>
          </a:p>
          <a:p>
            <a:pPr marL="176213" indent="-176213">
              <a:lnSpc>
                <a:spcPct val="90000"/>
              </a:lnSpc>
              <a:buNone/>
            </a:pPr>
            <a:r>
              <a:rPr lang="sk-SK" sz="1800" b="1" dirty="0" smtClean="0"/>
              <a:t>   otec  chcel mať z neho  „zázračné dieťa“</a:t>
            </a:r>
          </a:p>
          <a:p>
            <a:pPr>
              <a:lnSpc>
                <a:spcPct val="90000"/>
              </a:lnSpc>
              <a:buNone/>
            </a:pPr>
            <a:r>
              <a:rPr lang="sk-SK" sz="1200" b="1" dirty="0" smtClean="0"/>
              <a:t>○ </a:t>
            </a:r>
            <a:r>
              <a:rPr lang="sk-SK" sz="1800" b="1" dirty="0" smtClean="0"/>
              <a:t>od 7 rokov začal verejne koncertovať </a:t>
            </a:r>
          </a:p>
          <a:p>
            <a:pPr>
              <a:lnSpc>
                <a:spcPct val="90000"/>
              </a:lnSpc>
              <a:buNone/>
            </a:pPr>
            <a:r>
              <a:rPr lang="sk-SK" sz="1200" b="1" dirty="0" smtClean="0"/>
              <a:t>○ </a:t>
            </a:r>
            <a:r>
              <a:rPr lang="sk-SK" sz="1800" b="1" dirty="0" smtClean="0"/>
              <a:t>vplyv na jeho hudobný rozvoj – dvorný organista a kapelník Ch. G. </a:t>
            </a:r>
            <a:r>
              <a:rPr lang="sk-SK" sz="1800" b="1" dirty="0" err="1" smtClean="0"/>
              <a:t>Neefe</a:t>
            </a:r>
            <a:endParaRPr lang="sk-SK" sz="1800" b="1" dirty="0" smtClean="0"/>
          </a:p>
          <a:p>
            <a:pPr>
              <a:lnSpc>
                <a:spcPct val="90000"/>
              </a:lnSpc>
              <a:buNone/>
            </a:pPr>
            <a:r>
              <a:rPr lang="sk-SK" sz="1200" b="1" dirty="0" smtClean="0"/>
              <a:t>○</a:t>
            </a:r>
            <a:r>
              <a:rPr lang="sk-SK" sz="1800" b="1" dirty="0" smtClean="0"/>
              <a:t> ako 22-ročný  odišiel do Viedne - žiak J. </a:t>
            </a:r>
            <a:r>
              <a:rPr lang="sk-SK" sz="1800" b="1" dirty="0" err="1" smtClean="0"/>
              <a:t>Haydna</a:t>
            </a:r>
            <a:r>
              <a:rPr lang="sk-SK" sz="1800" b="1" dirty="0" smtClean="0"/>
              <a:t> a </a:t>
            </a:r>
            <a:r>
              <a:rPr lang="sk-SK" sz="1800" b="1" dirty="0" err="1" smtClean="0"/>
              <a:t>A</a:t>
            </a:r>
            <a:r>
              <a:rPr lang="sk-SK" sz="1800" b="1" dirty="0" smtClean="0"/>
              <a:t>. </a:t>
            </a:r>
            <a:r>
              <a:rPr lang="sk-SK" sz="1800" b="1" dirty="0" err="1" smtClean="0"/>
              <a:t>Salieriho</a:t>
            </a:r>
            <a:endParaRPr lang="sk-SK" sz="1800" b="1" dirty="0" smtClean="0"/>
          </a:p>
          <a:p>
            <a:pPr>
              <a:lnSpc>
                <a:spcPct val="90000"/>
              </a:lnSpc>
              <a:buNone/>
            </a:pPr>
            <a:r>
              <a:rPr lang="sk-SK" sz="1200" b="1" dirty="0" smtClean="0"/>
              <a:t>○ </a:t>
            </a:r>
            <a:r>
              <a:rPr lang="sk-SK" sz="1800" b="1" dirty="0" smtClean="0"/>
              <a:t>skvelá hra na klavír a podpora mecenášov mu otvorili dvere do šľachtických salónov</a:t>
            </a:r>
          </a:p>
          <a:p>
            <a:pPr marL="92075" indent="-92075">
              <a:buNone/>
            </a:pPr>
            <a:r>
              <a:rPr lang="sk-SK" sz="1200" b="1" dirty="0" smtClean="0"/>
              <a:t>○</a:t>
            </a:r>
            <a:r>
              <a:rPr lang="sk-SK" sz="1200" dirty="0" smtClean="0"/>
              <a:t> </a:t>
            </a:r>
            <a:r>
              <a:rPr lang="sk-SK" sz="1800" b="1" dirty="0" smtClean="0"/>
              <a:t>jeho impulzívna povaha, vášeň pre spravodlivosť a krásu, sklamania v láske i neskoršia   hluchota dodávali jeho hudbe hĺbku a nesmierny cit</a:t>
            </a:r>
            <a:endParaRPr lang="sk-SK" sz="1800" b="1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04800" y="790600"/>
            <a:ext cx="8686800" cy="622176"/>
          </a:xfrm>
        </p:spPr>
        <p:txBody>
          <a:bodyPr>
            <a:noAutofit/>
          </a:bodyPr>
          <a:lstStyle/>
          <a:p>
            <a:r>
              <a:rPr lang="sk-SK" sz="2800" dirty="0" err="1" smtClean="0">
                <a:latin typeface="Algerian" pitchFamily="82" charset="0"/>
              </a:rPr>
              <a:t>Ludwig</a:t>
            </a:r>
            <a:r>
              <a:rPr lang="sk-SK" sz="2800" dirty="0" smtClean="0">
                <a:latin typeface="Algerian" pitchFamily="82" charset="0"/>
              </a:rPr>
              <a:t> </a:t>
            </a:r>
            <a:r>
              <a:rPr lang="sk-SK" sz="2800" dirty="0" err="1" smtClean="0">
                <a:latin typeface="Algerian" pitchFamily="82" charset="0"/>
              </a:rPr>
              <a:t>van</a:t>
            </a:r>
            <a:r>
              <a:rPr lang="sk-SK" sz="2800" dirty="0" smtClean="0">
                <a:latin typeface="Algerian" pitchFamily="82" charset="0"/>
              </a:rPr>
              <a:t> </a:t>
            </a:r>
            <a:r>
              <a:rPr lang="sk-SK" sz="2800" dirty="0" err="1" smtClean="0">
                <a:latin typeface="Algerian" pitchFamily="82" charset="0"/>
              </a:rPr>
              <a:t>Beethoven</a:t>
            </a:r>
            <a:r>
              <a:rPr lang="sk-SK" sz="2800" dirty="0" smtClean="0">
                <a:latin typeface="Algerian" pitchFamily="82" charset="0"/>
              </a:rPr>
              <a:t> (1770 – 1827)</a:t>
            </a:r>
            <a:br>
              <a:rPr lang="sk-SK" sz="2800" dirty="0" smtClean="0">
                <a:latin typeface="Algerian" pitchFamily="82" charset="0"/>
              </a:rPr>
            </a:br>
            <a:endParaRPr lang="sk-SK" sz="2800" dirty="0"/>
          </a:p>
        </p:txBody>
      </p:sp>
      <p:pic>
        <p:nvPicPr>
          <p:cNvPr id="5" name="Picture 14" descr="http://pics.cdn.librarything.com/picsizes/5b/f4/5bf4c7a37d4bc2d6374536c41514331414f6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0863">
            <a:off x="7431504" y="544465"/>
            <a:ext cx="1293969" cy="1708611"/>
          </a:xfrm>
          <a:prstGeom prst="rect">
            <a:avLst/>
          </a:prstGeom>
          <a:noFill/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/>
          <a:srcRect t="35032" r="27280" b="29519"/>
          <a:stretch>
            <a:fillRect/>
          </a:stretch>
        </p:blipFill>
        <p:spPr bwMode="auto">
          <a:xfrm rot="10800000">
            <a:off x="395536" y="4221088"/>
            <a:ext cx="17186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323528" y="538541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 smtClean="0"/>
              <a:t>dobový nákres </a:t>
            </a:r>
            <a:r>
              <a:rPr lang="sk-SK" sz="1300" b="1" dirty="0" smtClean="0"/>
              <a:t>rodného domu v Bonne </a:t>
            </a:r>
            <a:r>
              <a:rPr lang="sk-SK" sz="1300" i="1" dirty="0" smtClean="0"/>
              <a:t>(Nemecko)</a:t>
            </a:r>
            <a:endParaRPr lang="sk-SK" sz="1300" i="1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5" cstate="print"/>
          <a:srcRect l="32844" t="6481" r="30608" b="53098"/>
          <a:stretch>
            <a:fillRect/>
          </a:stretch>
        </p:blipFill>
        <p:spPr bwMode="auto">
          <a:xfrm rot="10800000">
            <a:off x="2411761" y="4365104"/>
            <a:ext cx="94689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1979712" y="5805264"/>
            <a:ext cx="18722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b="1" dirty="0" smtClean="0"/>
              <a:t>Tereza , grófka</a:t>
            </a:r>
          </a:p>
          <a:p>
            <a:r>
              <a:rPr lang="sk-SK" sz="1300" b="1" dirty="0" smtClean="0"/>
              <a:t>von </a:t>
            </a:r>
            <a:r>
              <a:rPr lang="sk-SK" sz="1300" b="1" dirty="0" err="1" smtClean="0"/>
              <a:t>Brunswicková</a:t>
            </a:r>
            <a:r>
              <a:rPr lang="sk-SK" sz="1300" b="1" dirty="0" smtClean="0"/>
              <a:t> – </a:t>
            </a:r>
          </a:p>
          <a:p>
            <a:r>
              <a:rPr lang="sk-SK" sz="1300" dirty="0" smtClean="0"/>
              <a:t>jeho žiačka</a:t>
            </a:r>
          </a:p>
          <a:p>
            <a:r>
              <a:rPr lang="sk-SK" sz="1300" dirty="0" smtClean="0"/>
              <a:t>a veľká tajná láska </a:t>
            </a:r>
            <a:endParaRPr lang="sk-SK" sz="1300" dirty="0"/>
          </a:p>
        </p:txBody>
      </p:sp>
      <p:pic>
        <p:nvPicPr>
          <p:cNvPr id="10" name="Picture 17" descr="Dolná Krupá a Beethov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203086"/>
            <a:ext cx="2232248" cy="1674186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3851920" y="5904855"/>
            <a:ext cx="23042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b="1" dirty="0" smtClean="0"/>
              <a:t>sídlo </a:t>
            </a:r>
            <a:r>
              <a:rPr lang="sk-SK" sz="1300" b="1" dirty="0" err="1" smtClean="0"/>
              <a:t>Brunswickovcov</a:t>
            </a:r>
            <a:r>
              <a:rPr lang="sk-SK" sz="1300" b="1" dirty="0" smtClean="0"/>
              <a:t> v Dolnej Krupej </a:t>
            </a:r>
            <a:r>
              <a:rPr lang="sk-SK" sz="1300" dirty="0" smtClean="0"/>
              <a:t>(10 km od Trnavy) navštívil viackrát </a:t>
            </a:r>
            <a:endParaRPr lang="sk-SK" sz="1300" dirty="0"/>
          </a:p>
        </p:txBody>
      </p:sp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7" cstate="print"/>
          <a:srcRect l="24539" t="13474" r="18021" b="1838"/>
          <a:stretch>
            <a:fillRect/>
          </a:stretch>
        </p:blipFill>
        <p:spPr bwMode="auto">
          <a:xfrm rot="16200000">
            <a:off x="6937342" y="3634102"/>
            <a:ext cx="1243996" cy="252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BlokTextu 12"/>
          <p:cNvSpPr txBox="1"/>
          <p:nvPr/>
        </p:nvSpPr>
        <p:spPr>
          <a:xfrm>
            <a:off x="6300192" y="5517232"/>
            <a:ext cx="25202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 smtClean="0"/>
              <a:t>Viedeň - veľkolepého </a:t>
            </a:r>
            <a:r>
              <a:rPr lang="sk-SK" sz="1300" b="1" dirty="0" smtClean="0"/>
              <a:t>pohrebu </a:t>
            </a:r>
            <a:r>
              <a:rPr lang="sk-SK" sz="1300" dirty="0" smtClean="0"/>
              <a:t>skladateľa sa zúčastnilo </a:t>
            </a:r>
          </a:p>
          <a:p>
            <a:r>
              <a:rPr lang="sk-SK" sz="1300" dirty="0" smtClean="0"/>
              <a:t>20 000 ľudí</a:t>
            </a:r>
            <a:endParaRPr lang="sk-SK" sz="1300" dirty="0"/>
          </a:p>
        </p:txBody>
      </p:sp>
      <p:pic>
        <p:nvPicPr>
          <p:cNvPr id="14" name="Beethoven - Symphony No. 5 in C Minor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731696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55576" y="548680"/>
            <a:ext cx="1224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u="sng" dirty="0" smtClean="0"/>
              <a:t>Tvorba</a:t>
            </a:r>
            <a:endParaRPr lang="sk-SK" sz="2800" u="sng" dirty="0"/>
          </a:p>
        </p:txBody>
      </p:sp>
      <p:sp>
        <p:nvSpPr>
          <p:cNvPr id="3" name="Obdĺžnik 2"/>
          <p:cNvSpPr/>
          <p:nvPr/>
        </p:nvSpPr>
        <p:spPr>
          <a:xfrm>
            <a:off x="467544" y="1124744"/>
            <a:ext cx="6390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♪ Jeho tvorba má </a:t>
            </a:r>
            <a:r>
              <a:rPr lang="sk-SK" dirty="0" err="1" smtClean="0"/>
              <a:t>mensí</a:t>
            </a:r>
            <a:r>
              <a:rPr lang="sk-SK" dirty="0" smtClean="0"/>
              <a:t> rozsah, ale o to väčšiu hĺbku a vážnosť.</a:t>
            </a:r>
          </a:p>
          <a:p>
            <a:r>
              <a:rPr lang="sk-SK" dirty="0" smtClean="0"/>
              <a:t>♪ Otvoril ňou cestu ďalšiemu hudobnému smeru – romantizmu.</a:t>
            </a:r>
          </a:p>
          <a:p>
            <a:endParaRPr lang="sk-SK" b="1" dirty="0" smtClean="0"/>
          </a:p>
          <a:p>
            <a:pPr marL="989013" indent="-989013"/>
            <a:r>
              <a:rPr lang="sk-SK" b="1" dirty="0" smtClean="0"/>
              <a:t>Symfónie  </a:t>
            </a:r>
            <a:r>
              <a:rPr lang="sk-SK" sz="1600" i="1" dirty="0" smtClean="0"/>
              <a:t>(9, 10.nedokončená)</a:t>
            </a:r>
            <a:r>
              <a:rPr lang="sk-SK" b="1" dirty="0" smtClean="0"/>
              <a:t>: </a:t>
            </a:r>
            <a:r>
              <a:rPr lang="sk-SK" dirty="0" smtClean="0"/>
              <a:t>č.3 „</a:t>
            </a:r>
            <a:r>
              <a:rPr lang="sk-SK" dirty="0" err="1" smtClean="0"/>
              <a:t>Eroica</a:t>
            </a:r>
            <a:r>
              <a:rPr lang="sk-SK" dirty="0" smtClean="0"/>
              <a:t>“, č.5 „Osudová“, č.6 „Pastorálna“, č.9 „S Ódou na </a:t>
            </a:r>
            <a:r>
              <a:rPr lang="sk-SK" dirty="0" err="1" smtClean="0"/>
              <a:t>radost</a:t>
            </a:r>
            <a:r>
              <a:rPr lang="sk-SK" dirty="0" smtClean="0"/>
              <a:t>“,... </a:t>
            </a:r>
          </a:p>
          <a:p>
            <a:r>
              <a:rPr lang="sk-SK" b="1" dirty="0" smtClean="0"/>
              <a:t>Klavírne koncerty</a:t>
            </a:r>
          </a:p>
          <a:p>
            <a:r>
              <a:rPr lang="sk-SK" b="1" dirty="0" smtClean="0"/>
              <a:t>Orchestrálne diela: </a:t>
            </a:r>
            <a:r>
              <a:rPr lang="sk-SK" dirty="0" smtClean="0"/>
              <a:t>predohra </a:t>
            </a:r>
            <a:r>
              <a:rPr lang="sk-SK" dirty="0" err="1" smtClean="0"/>
              <a:t>Egmont</a:t>
            </a:r>
            <a:r>
              <a:rPr lang="sk-SK" dirty="0" smtClean="0"/>
              <a:t>,...</a:t>
            </a:r>
          </a:p>
          <a:p>
            <a:r>
              <a:rPr lang="sk-SK" b="1" dirty="0" smtClean="0"/>
              <a:t>Vokálne diela – </a:t>
            </a:r>
            <a:r>
              <a:rPr lang="sk-SK" dirty="0" smtClean="0"/>
              <a:t>omše (</a:t>
            </a:r>
            <a:r>
              <a:rPr lang="sk-SK" dirty="0" err="1" smtClean="0"/>
              <a:t>Missa</a:t>
            </a:r>
            <a:r>
              <a:rPr lang="sk-SK" dirty="0" smtClean="0"/>
              <a:t> </a:t>
            </a:r>
            <a:r>
              <a:rPr lang="sk-SK" dirty="0" err="1" smtClean="0"/>
              <a:t>solemnis</a:t>
            </a:r>
            <a:r>
              <a:rPr lang="sk-SK" i="1" dirty="0" smtClean="0"/>
              <a:t>,...)</a:t>
            </a:r>
          </a:p>
          <a:p>
            <a:r>
              <a:rPr lang="sk-SK" b="1" dirty="0" smtClean="0"/>
              <a:t>Opera </a:t>
            </a:r>
            <a:r>
              <a:rPr lang="sk-SK" sz="1600" i="1" dirty="0" smtClean="0"/>
              <a:t>(1)</a:t>
            </a:r>
            <a:r>
              <a:rPr lang="sk-SK" b="1" dirty="0" smtClean="0"/>
              <a:t> - </a:t>
            </a:r>
            <a:r>
              <a:rPr lang="sk-SK" dirty="0" err="1" smtClean="0"/>
              <a:t>Fidelio</a:t>
            </a:r>
            <a:endParaRPr lang="sk-SK" dirty="0" smtClean="0"/>
          </a:p>
          <a:p>
            <a:r>
              <a:rPr lang="sk-SK" b="1" dirty="0" smtClean="0"/>
              <a:t>Komorné skladby:  </a:t>
            </a:r>
            <a:r>
              <a:rPr lang="sk-SK" dirty="0" smtClean="0"/>
              <a:t>sláčikové kvartetá , klavírne triá</a:t>
            </a:r>
          </a:p>
          <a:p>
            <a:r>
              <a:rPr lang="sk-SK" b="1" dirty="0" smtClean="0"/>
              <a:t>Klavírne sonáty </a:t>
            </a:r>
            <a:r>
              <a:rPr lang="sk-SK" sz="1600" i="1" dirty="0" smtClean="0"/>
              <a:t>(32) </a:t>
            </a:r>
            <a:r>
              <a:rPr lang="sk-SK" b="1" dirty="0" smtClean="0"/>
              <a:t>- </a:t>
            </a:r>
            <a:r>
              <a:rPr lang="sk-SK" dirty="0" smtClean="0"/>
              <a:t>„Patetická“, „Mesačného svitu“, „</a:t>
            </a:r>
            <a:r>
              <a:rPr lang="sk-SK" dirty="0" err="1" smtClean="0"/>
              <a:t>Appassionata</a:t>
            </a:r>
            <a:r>
              <a:rPr lang="sk-SK" dirty="0" smtClean="0"/>
              <a:t>“,...</a:t>
            </a:r>
          </a:p>
          <a:p>
            <a:r>
              <a:rPr lang="sk-SK" b="1" dirty="0" smtClean="0"/>
              <a:t>Husľové sonáty: </a:t>
            </a:r>
            <a:r>
              <a:rPr lang="sk-SK" dirty="0" smtClean="0"/>
              <a:t>„Jarná“, „</a:t>
            </a:r>
            <a:r>
              <a:rPr lang="sk-SK" dirty="0" err="1" smtClean="0"/>
              <a:t>Kreutzerova</a:t>
            </a:r>
            <a:r>
              <a:rPr lang="sk-SK" dirty="0" smtClean="0"/>
              <a:t>“,...</a:t>
            </a:r>
          </a:p>
          <a:p>
            <a:pPr lvl="1"/>
            <a:endParaRPr lang="sk-SK" dirty="0"/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 cstate="print"/>
          <a:srcRect l="27318" t="9175" r="18947" b="65898"/>
          <a:stretch>
            <a:fillRect/>
          </a:stretch>
        </p:blipFill>
        <p:spPr bwMode="auto">
          <a:xfrm>
            <a:off x="6747810" y="5013176"/>
            <a:ext cx="214467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6588224" y="2550383"/>
            <a:ext cx="2448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smtClean="0"/>
              <a:t>3.symfónia bola pôvodne venovaná Napoleonovi keď víťazil v mene Veľkej francúzskej revolúcie za republiku. Po sklamaní z Napoleonovej korunovácie za cisára a následnom dobývaní  Európy </a:t>
            </a:r>
            <a:r>
              <a:rPr lang="sk-SK" sz="1400" i="1" dirty="0" err="1" smtClean="0"/>
              <a:t>Beethoven</a:t>
            </a:r>
            <a:r>
              <a:rPr lang="sk-SK" sz="1400" i="1" dirty="0" smtClean="0"/>
              <a:t> venovanie začiaral a napísal nové - „pamiatke hrdinov“ - </a:t>
            </a:r>
            <a:r>
              <a:rPr lang="sk-SK" sz="1400" i="1" dirty="0" err="1" smtClean="0"/>
              <a:t>Eroica</a:t>
            </a:r>
            <a:r>
              <a:rPr lang="sk-SK" sz="1400" i="1" dirty="0" smtClean="0"/>
              <a:t>.</a:t>
            </a:r>
            <a:endParaRPr lang="sk-SK" sz="14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57007" r="18021" b="9308"/>
          <a:stretch>
            <a:fillRect/>
          </a:stretch>
        </p:blipFill>
        <p:spPr bwMode="auto">
          <a:xfrm>
            <a:off x="6732240" y="1268760"/>
            <a:ext cx="216639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Rovná spojovacia šípka 18"/>
          <p:cNvCxnSpPr/>
          <p:nvPr/>
        </p:nvCxnSpPr>
        <p:spPr>
          <a:xfrm>
            <a:off x="8028384" y="4797152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2843808" y="4869160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dirty="0" smtClean="0"/>
              <a:t> </a:t>
            </a:r>
            <a:r>
              <a:rPr lang="sk-SK" sz="1400" b="1" i="1" dirty="0" err="1" smtClean="0"/>
              <a:t>Lamoraal</a:t>
            </a:r>
            <a:r>
              <a:rPr lang="sk-SK" sz="1400" b="1" i="1" dirty="0" smtClean="0"/>
              <a:t> </a:t>
            </a:r>
            <a:r>
              <a:rPr lang="sk-SK" sz="1400" b="1" i="1" dirty="0" err="1" smtClean="0"/>
              <a:t>Egmont</a:t>
            </a:r>
            <a:r>
              <a:rPr lang="sk-SK" sz="1400" b="1" i="1" dirty="0" smtClean="0"/>
              <a:t> </a:t>
            </a:r>
            <a:r>
              <a:rPr lang="sk-SK" sz="1400" i="1" dirty="0" smtClean="0"/>
              <a:t>- generál a holandský štátnik. Jeho poprava pre údajnú zradu španielskeho kráľa Filipa II. Prispela k ďalším bojom o </a:t>
            </a:r>
            <a:r>
              <a:rPr lang="sk-SK" sz="1400" i="1" dirty="0" err="1" smtClean="0"/>
              <a:t>nizozemskú</a:t>
            </a:r>
            <a:r>
              <a:rPr lang="sk-SK" sz="1400" i="1" dirty="0" smtClean="0"/>
              <a:t> samostatnosť.</a:t>
            </a:r>
            <a:endParaRPr lang="sk-SK" sz="1400" i="1" dirty="0"/>
          </a:p>
        </p:txBody>
      </p:sp>
      <p:pic>
        <p:nvPicPr>
          <p:cNvPr id="21" name="Picture 4" descr="http://upload.wikimedia.org/wikipedia/commons/thumb/8/88/Count_of_Egmont.jpg/220px-Count_of_Egmo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869160"/>
            <a:ext cx="1080120" cy="1463072"/>
          </a:xfrm>
          <a:prstGeom prst="rect">
            <a:avLst/>
          </a:prstGeom>
          <a:noFill/>
        </p:spPr>
      </p:pic>
      <p:sp>
        <p:nvSpPr>
          <p:cNvPr id="11" name="Šípka dolu 10"/>
          <p:cNvSpPr/>
          <p:nvPr/>
        </p:nvSpPr>
        <p:spPr>
          <a:xfrm>
            <a:off x="467544" y="6237312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107504" y="6453336"/>
            <a:ext cx="792088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hlinkClick r:id="rId5" action="ppaction://hlinksldjump"/>
              </a:rPr>
              <a:t>klasici</a:t>
            </a:r>
            <a:endParaRPr lang="sk-SK" sz="1200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7723584" cy="2666925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sk-SK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hlinkClick r:id="rId2" action="ppaction://hlinksldjump"/>
              </a:rPr>
              <a:t>Charakteristika a vymedzenie obdobia</a:t>
            </a:r>
            <a:endParaRPr lang="sk-SK" sz="28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hlinkClick r:id="rId3" action="ppaction://hlinksldjump"/>
              </a:rPr>
              <a:t>Znaky</a:t>
            </a:r>
            <a:endParaRPr lang="sk-SK" sz="28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hlinkClick r:id="rId4" action="ppaction://hlinksldjump"/>
              </a:rPr>
              <a:t>Historické súvislosti – Európa</a:t>
            </a:r>
            <a:endParaRPr lang="sk-SK" sz="28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hlinkClick r:id="rId5" action="ppaction://hlinksldjump"/>
              </a:rPr>
              <a:t>Formy a druhy</a:t>
            </a:r>
            <a:endParaRPr lang="sk-SK" sz="28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hlinkClick r:id="rId6" action="ppaction://hlinksldjump"/>
              </a:rPr>
              <a:t>Skladatelia vrcholného klasicizmu </a:t>
            </a:r>
            <a:endParaRPr lang="sk-SK" sz="2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39552" y="1124744"/>
            <a:ext cx="806489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600" i="1" dirty="0" smtClean="0"/>
              <a:t>Klasicizmus - znaky</a:t>
            </a:r>
            <a:r>
              <a:rPr lang="sk-SK" sz="1600" dirty="0" smtClean="0"/>
              <a:t>. [</a:t>
            </a:r>
            <a:r>
              <a:rPr lang="sk-SK" sz="1600" dirty="0" err="1" smtClean="0"/>
              <a:t>online</a:t>
            </a:r>
            <a:r>
              <a:rPr lang="sk-SK" sz="1600" dirty="0" smtClean="0"/>
              <a:t>]. [cit. 2014-04-22]. Dostupné na internete: &lt;http://zus-nauka.webnode.sk/news/klasicizmus-znaky1/&gt;.</a:t>
            </a:r>
          </a:p>
          <a:p>
            <a:pPr algn="just"/>
            <a:endParaRPr lang="cs-CZ" sz="1600" i="1" dirty="0" smtClean="0"/>
          </a:p>
          <a:p>
            <a:pPr algn="just"/>
            <a:r>
              <a:rPr lang="cs-CZ" sz="1600" i="1" dirty="0" smtClean="0"/>
              <a:t>Wolfgang Amadeus Mozart</a:t>
            </a:r>
            <a:r>
              <a:rPr lang="sk-SK" sz="1600" dirty="0" smtClean="0"/>
              <a:t>. [</a:t>
            </a:r>
            <a:r>
              <a:rPr lang="sk-SK" sz="1600" dirty="0" err="1" smtClean="0"/>
              <a:t>online</a:t>
            </a:r>
            <a:r>
              <a:rPr lang="sk-SK" sz="1600" dirty="0" smtClean="0"/>
              <a:t>]. [cit. 2014-04-26]. Dostupné na internete: &lt;http://cs.wikipedia.org/wiki/Wolfgang_Amadeus_Mozart&gt;.</a:t>
            </a:r>
          </a:p>
          <a:p>
            <a:pPr algn="just"/>
            <a:endParaRPr lang="sk-SK" sz="1600" i="1" dirty="0" smtClean="0"/>
          </a:p>
          <a:p>
            <a:pPr algn="just"/>
            <a:r>
              <a:rPr lang="sk-SK" sz="1600" i="1" dirty="0" err="1" smtClean="0"/>
              <a:t>Joseph</a:t>
            </a:r>
            <a:r>
              <a:rPr lang="sk-SK" sz="1600" i="1" dirty="0" smtClean="0"/>
              <a:t> </a:t>
            </a:r>
            <a:r>
              <a:rPr lang="sk-SK" sz="1600" i="1" dirty="0" err="1" smtClean="0"/>
              <a:t>Haydn</a:t>
            </a:r>
            <a:r>
              <a:rPr lang="sk-SK" sz="1600" dirty="0" smtClean="0"/>
              <a:t>. [</a:t>
            </a:r>
            <a:r>
              <a:rPr lang="sk-SK" sz="1600" dirty="0" err="1" smtClean="0"/>
              <a:t>online</a:t>
            </a:r>
            <a:r>
              <a:rPr lang="sk-SK" sz="1600" dirty="0" smtClean="0"/>
              <a:t>]. [cit. 2014-04-24]. Dostupné na internete:   &lt;http://cs.wikipedia.org/wiki/Joseph_Haydn#Charakter&gt;.</a:t>
            </a:r>
          </a:p>
          <a:p>
            <a:pPr algn="just"/>
            <a:endParaRPr lang="sk-SK" sz="1600" dirty="0" smtClean="0"/>
          </a:p>
          <a:p>
            <a:pPr algn="just"/>
            <a:r>
              <a:rPr lang="sk-SK" sz="1600" dirty="0" smtClean="0"/>
              <a:t>PODOLSKÝ, P. B.: </a:t>
            </a:r>
            <a:r>
              <a:rPr lang="sk-SK" sz="1600" i="1" dirty="0" smtClean="0"/>
              <a:t>Slobodomurárstvo – nešťastie našej doby. </a:t>
            </a:r>
            <a:r>
              <a:rPr lang="sk-SK" sz="1600" dirty="0" smtClean="0"/>
              <a:t>[</a:t>
            </a:r>
            <a:r>
              <a:rPr lang="sk-SK" sz="1600" dirty="0" err="1" smtClean="0"/>
              <a:t>online</a:t>
            </a:r>
            <a:r>
              <a:rPr lang="sk-SK" sz="1600" dirty="0" smtClean="0"/>
              <a:t>]. [cit. 2014-04-22]. Dostupné na internete: &lt;http://www.nwoo.org/doku/Slobodomurarstvo%20-%20nestastie%20nasej%20doby.pdf&gt;.</a:t>
            </a:r>
          </a:p>
          <a:p>
            <a:pPr algn="just"/>
            <a:endParaRPr lang="sk-SK" sz="1600" dirty="0" smtClean="0"/>
          </a:p>
          <a:p>
            <a:pPr algn="just"/>
            <a:r>
              <a:rPr lang="sk-SK" sz="1600" dirty="0" smtClean="0"/>
              <a:t>BARÁNIKOVÁ, Š.: </a:t>
            </a:r>
            <a:r>
              <a:rPr lang="sk-SK" sz="1600" i="1" dirty="0" smtClean="0"/>
              <a:t>Velikáni hudby.</a:t>
            </a:r>
            <a:r>
              <a:rPr lang="sk-SK" sz="1600" dirty="0" smtClean="0"/>
              <a:t> Bratislava : Perfekt. 1995. 464 s. ISBN 80-8521-92-8.</a:t>
            </a:r>
          </a:p>
          <a:p>
            <a:pPr algn="just"/>
            <a:endParaRPr lang="cs-CZ" sz="1600" i="1" dirty="0" smtClean="0"/>
          </a:p>
          <a:p>
            <a:pPr algn="just"/>
            <a:r>
              <a:rPr lang="cs-CZ" sz="1600" i="1" dirty="0" err="1" smtClean="0"/>
              <a:t>Lamoraal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Egmont</a:t>
            </a:r>
            <a:r>
              <a:rPr lang="cs-CZ" sz="1600" i="1" dirty="0" smtClean="0"/>
              <a:t>. </a:t>
            </a:r>
            <a:r>
              <a:rPr lang="sk-SK" sz="1600" dirty="0" smtClean="0"/>
              <a:t>[</a:t>
            </a:r>
            <a:r>
              <a:rPr lang="sk-SK" sz="1600" dirty="0" err="1" smtClean="0"/>
              <a:t>online</a:t>
            </a:r>
            <a:r>
              <a:rPr lang="sk-SK" sz="1600" dirty="0" smtClean="0"/>
              <a:t>]. [cit. 2014-04-26]. Dostupné na internete:  &lt;http://cs.wikipedia.org/wiki/Lamoraal_Egmont&gt;.</a:t>
            </a:r>
          </a:p>
          <a:p>
            <a:pPr algn="just"/>
            <a:endParaRPr lang="sk-SK" sz="1600" i="1" dirty="0" smtClean="0"/>
          </a:p>
          <a:p>
            <a:pPr algn="just"/>
            <a:r>
              <a:rPr lang="sk-SK" sz="1600" i="1" dirty="0" err="1" smtClean="0"/>
              <a:t>Ludwig</a:t>
            </a:r>
            <a:r>
              <a:rPr lang="sk-SK" sz="1600" i="1" dirty="0" smtClean="0"/>
              <a:t> </a:t>
            </a:r>
            <a:r>
              <a:rPr lang="sk-SK" sz="1600" i="1" dirty="0" err="1" smtClean="0"/>
              <a:t>van</a:t>
            </a:r>
            <a:r>
              <a:rPr lang="sk-SK" sz="1600" i="1" dirty="0" smtClean="0"/>
              <a:t> </a:t>
            </a:r>
            <a:r>
              <a:rPr lang="sk-SK" sz="1600" i="1" dirty="0" err="1" smtClean="0"/>
              <a:t>Beethoven</a:t>
            </a:r>
            <a:r>
              <a:rPr lang="sk-SK" sz="1600" i="1" dirty="0" smtClean="0"/>
              <a:t>. </a:t>
            </a:r>
            <a:r>
              <a:rPr lang="sk-SK" sz="1600" dirty="0" smtClean="0"/>
              <a:t>[</a:t>
            </a:r>
            <a:r>
              <a:rPr lang="sk-SK" sz="1600" dirty="0" err="1" smtClean="0"/>
              <a:t>online</a:t>
            </a:r>
            <a:r>
              <a:rPr lang="sk-SK" sz="1600" dirty="0" smtClean="0"/>
              <a:t>]. [cit. 2014-04-27]. Dostupné na internete: &lt;http://sk.wikipedia.org/wiki/Ludwig_van_Beethoven&gt;.</a:t>
            </a:r>
          </a:p>
          <a:p>
            <a:endParaRPr lang="sk-SK" b="1" dirty="0" smtClean="0"/>
          </a:p>
        </p:txBody>
      </p:sp>
      <p:sp>
        <p:nvSpPr>
          <p:cNvPr id="6" name="BlokTextu 5"/>
          <p:cNvSpPr txBox="1"/>
          <p:nvPr/>
        </p:nvSpPr>
        <p:spPr>
          <a:xfrm>
            <a:off x="3419872" y="62068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BB2A1B"/>
                </a:solidFill>
              </a:rPr>
              <a:t>Použité zdroje</a:t>
            </a:r>
            <a:endParaRPr lang="sk-SK" sz="2000" b="1" dirty="0">
              <a:solidFill>
                <a:srgbClr val="BB2A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686800" cy="841248"/>
          </a:xfrm>
        </p:spPr>
        <p:txBody>
          <a:bodyPr/>
          <a:lstStyle/>
          <a:p>
            <a:pPr algn="ctr"/>
            <a:r>
              <a:rPr lang="sk-SK" dirty="0" smtClean="0"/>
              <a:t>Ďakujem za pozornosť!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28654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sk-SK" sz="3000" b="1" dirty="0" smtClean="0">
                <a:solidFill>
                  <a:srgbClr val="4D3131"/>
                </a:solidFill>
                <a:latin typeface="Arial Black" pitchFamily="34" charset="0"/>
              </a:rPr>
              <a:t>Charakteristika a vymedzenie obdobia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200" dirty="0" smtClean="0"/>
              <a:t>► </a:t>
            </a:r>
            <a:r>
              <a:rPr lang="sk-SK" sz="2200" b="1" dirty="0" smtClean="0"/>
              <a:t>roky 1730 – 1820</a:t>
            </a:r>
          </a:p>
          <a:p>
            <a:pPr>
              <a:lnSpc>
                <a:spcPct val="90000"/>
              </a:lnSpc>
              <a:buNone/>
            </a:pPr>
            <a:r>
              <a:rPr lang="sk-SK" sz="2200" b="1" dirty="0" smtClean="0"/>
              <a:t>► kontrast k barokovej </a:t>
            </a:r>
            <a:r>
              <a:rPr lang="sk-SK" sz="2200" b="1" dirty="0" err="1" smtClean="0"/>
              <a:t>prezdobenosti</a:t>
            </a:r>
            <a:r>
              <a:rPr lang="sk-SK" sz="2200" b="1" dirty="0" smtClean="0"/>
              <a:t>, komplikovanosti a pompéznosti</a:t>
            </a:r>
          </a:p>
          <a:p>
            <a:pPr>
              <a:lnSpc>
                <a:spcPct val="90000"/>
              </a:lnSpc>
              <a:buNone/>
            </a:pPr>
            <a:r>
              <a:rPr lang="sk-SK" sz="2200" b="1" dirty="0" smtClean="0"/>
              <a:t>► dôraz sa kladie  na jednoduchosť, prirodzenosť, vyváženosť a logiku</a:t>
            </a:r>
          </a:p>
          <a:p>
            <a:pPr>
              <a:lnSpc>
                <a:spcPct val="90000"/>
              </a:lnSpc>
              <a:buNone/>
            </a:pPr>
            <a:r>
              <a:rPr lang="sk-SK" sz="2200" b="1" dirty="0" smtClean="0"/>
              <a:t>► umelec  sa postupne oslobodzuje od závislosti na vrchnosti </a:t>
            </a:r>
          </a:p>
          <a:p>
            <a:pPr>
              <a:lnSpc>
                <a:spcPct val="90000"/>
              </a:lnSpc>
              <a:buNone/>
            </a:pPr>
            <a:r>
              <a:rPr lang="sk-SK" sz="2200" b="1" dirty="0" smtClean="0"/>
              <a:t>► hudobné umenie nielen pre vyššie vrstvy, ale je prístupné aj širšej verejnosti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16386" name="Picture 2" descr="http://i.telegraph.co.uk/multimedia/archive/01565/letters-24010_156520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4796" y="3933056"/>
            <a:ext cx="3301380" cy="2066952"/>
          </a:xfrm>
          <a:prstGeom prst="rect">
            <a:avLst/>
          </a:prstGeom>
          <a:noFill/>
        </p:spPr>
      </p:pic>
      <p:sp>
        <p:nvSpPr>
          <p:cNvPr id="8" name="Šípka dolu 7"/>
          <p:cNvSpPr/>
          <p:nvPr/>
        </p:nvSpPr>
        <p:spPr>
          <a:xfrm>
            <a:off x="8532440" y="6237312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8172283" y="6464369"/>
            <a:ext cx="792205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sk-SK" sz="1200" b="1" dirty="0" smtClean="0">
                <a:latin typeface="Arial Black" pitchFamily="34" charset="0"/>
                <a:hlinkClick r:id="rId3" action="ppaction://hlinksldjump"/>
              </a:rPr>
              <a:t>OBSAH</a:t>
            </a:r>
            <a:endParaRPr lang="sk-SK" sz="1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67544" y="1196752"/>
            <a:ext cx="7560840" cy="6771084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sk-SK" sz="2200" b="1" dirty="0" smtClean="0"/>
              <a:t>♪  ústup hudby s náboženskou tematikou</a:t>
            </a:r>
          </a:p>
          <a:p>
            <a:r>
              <a:rPr lang="sk-SK" sz="2200" b="1" dirty="0" smtClean="0"/>
              <a:t>♪  prevažujú svetské motívy – </a:t>
            </a:r>
            <a:r>
              <a:rPr lang="sk-SK" sz="2000" i="1" dirty="0" smtClean="0"/>
              <a:t>prírodné, revolučné,  štylizovaná </a:t>
            </a:r>
          </a:p>
          <a:p>
            <a:r>
              <a:rPr lang="sk-SK" sz="2000" i="1" dirty="0" smtClean="0"/>
              <a:t>                                                       ľudová pieseň</a:t>
            </a:r>
          </a:p>
          <a:p>
            <a:r>
              <a:rPr lang="sk-SK" sz="2200" b="1" dirty="0" smtClean="0"/>
              <a:t>♪  hudobné dielo sa delí na pravidelné úseky </a:t>
            </a:r>
          </a:p>
          <a:p>
            <a:r>
              <a:rPr lang="sk-SK" sz="2200" b="1" dirty="0" smtClean="0"/>
              <a:t>♪  prevláda homofónia , ústup polyfónie</a:t>
            </a:r>
          </a:p>
          <a:p>
            <a:r>
              <a:rPr lang="sk-SK" sz="2200" b="1" dirty="0" smtClean="0"/>
              <a:t>♪  výrazná melódia, melodické ozdoby a figúry</a:t>
            </a:r>
          </a:p>
          <a:p>
            <a:r>
              <a:rPr lang="sk-SK" sz="2200" b="1" dirty="0" smtClean="0"/>
              <a:t>♪  jednoduchá harmónia</a:t>
            </a:r>
          </a:p>
          <a:p>
            <a:r>
              <a:rPr lang="sk-SK" sz="2200" b="1" dirty="0" smtClean="0"/>
              <a:t>♪  pravidelný, prehľadný rytmus</a:t>
            </a:r>
          </a:p>
          <a:p>
            <a:r>
              <a:rPr lang="sk-SK" sz="2200" b="1" dirty="0" smtClean="0"/>
              <a:t>♪  dynamika využíva crescendo a decrescendo,   </a:t>
            </a:r>
          </a:p>
          <a:p>
            <a:r>
              <a:rPr lang="sk-SK" sz="2200" b="1" dirty="0" smtClean="0"/>
              <a:t>    silný dôraz  - </a:t>
            </a:r>
            <a:r>
              <a:rPr lang="sk-SK" sz="2200" b="1" dirty="0" err="1" smtClean="0"/>
              <a:t>sforzato</a:t>
            </a:r>
            <a:endParaRPr lang="sk-SK" sz="2200" b="1" dirty="0" smtClean="0"/>
          </a:p>
          <a:p>
            <a:r>
              <a:rPr lang="sk-SK" sz="2200" b="1" dirty="0" smtClean="0"/>
              <a:t>♪  uplatnenie nových a technicky zdokonalených     </a:t>
            </a:r>
          </a:p>
          <a:p>
            <a:r>
              <a:rPr lang="sk-SK" sz="2200" b="1" dirty="0" smtClean="0"/>
              <a:t>    nástrojov </a:t>
            </a:r>
            <a:r>
              <a:rPr lang="sk-SK" sz="2800" b="1" dirty="0" smtClean="0"/>
              <a:t>– </a:t>
            </a:r>
            <a:r>
              <a:rPr lang="sk-SK" sz="2000" i="1" dirty="0" smtClean="0"/>
              <a:t>klavír, flauta, klarinet , hoboj, fagot </a:t>
            </a:r>
          </a:p>
          <a:p>
            <a:r>
              <a:rPr lang="sk-SK" sz="2000" i="1" dirty="0" smtClean="0"/>
              <a:t>                      lesný roh</a:t>
            </a:r>
          </a:p>
          <a:p>
            <a:endParaRPr lang="sk-SK" sz="2800" b="1" dirty="0" smtClean="0"/>
          </a:p>
          <a:p>
            <a:endParaRPr lang="sk-SK" sz="2800" b="1" dirty="0" smtClean="0"/>
          </a:p>
          <a:p>
            <a:endParaRPr lang="sk-SK" sz="2800" b="1" dirty="0" smtClean="0"/>
          </a:p>
          <a:p>
            <a:endParaRPr lang="sk-SK" sz="2800" b="1" dirty="0" smtClean="0"/>
          </a:p>
          <a:p>
            <a:endParaRPr lang="sk-SK" sz="2800" b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04800" y="502568"/>
            <a:ext cx="8686800" cy="838200"/>
          </a:xfrm>
        </p:spPr>
        <p:txBody>
          <a:bodyPr>
            <a:normAutofit/>
          </a:bodyPr>
          <a:lstStyle/>
          <a:p>
            <a:r>
              <a:rPr lang="sk-SK" sz="3000" dirty="0" smtClean="0">
                <a:latin typeface="Arial Black" pitchFamily="34" charset="0"/>
              </a:rPr>
              <a:t>Znaky</a:t>
            </a:r>
            <a:endParaRPr lang="sk-SK" sz="3000" dirty="0">
              <a:latin typeface="Arial Black" pitchFamily="34" charset="0"/>
            </a:endParaRPr>
          </a:p>
        </p:txBody>
      </p:sp>
      <p:pic>
        <p:nvPicPr>
          <p:cNvPr id="5" name="Picture 2" descr="http://icons.iconarchive.com/icons/iconshock/wind-instruments/256/Obo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4097">
            <a:off x="6104794" y="5177819"/>
            <a:ext cx="1142256" cy="1142256"/>
          </a:xfrm>
          <a:prstGeom prst="rect">
            <a:avLst/>
          </a:prstGeom>
          <a:noFill/>
        </p:spPr>
      </p:pic>
      <p:pic>
        <p:nvPicPr>
          <p:cNvPr id="9222" name="Picture 6" descr="http://www.jconsort.com/_borders/Basso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160062">
            <a:off x="6353858" y="5014242"/>
            <a:ext cx="2253559" cy="675247"/>
          </a:xfrm>
          <a:prstGeom prst="rect">
            <a:avLst/>
          </a:prstGeom>
          <a:noFill/>
        </p:spPr>
      </p:pic>
      <p:pic>
        <p:nvPicPr>
          <p:cNvPr id="8" name="Picture 4" descr="http://www.clipartbest.com/cliparts/RiA/5kE/RiA5kEoiL.gif"/>
          <p:cNvPicPr>
            <a:picLocks noChangeAspect="1" noChangeArrowheads="1"/>
          </p:cNvPicPr>
          <p:nvPr/>
        </p:nvPicPr>
        <p:blipFill>
          <a:blip r:embed="rId4" cstate="print"/>
          <a:srcRect b="6234"/>
          <a:stretch>
            <a:fillRect/>
          </a:stretch>
        </p:blipFill>
        <p:spPr bwMode="auto">
          <a:xfrm rot="20160832">
            <a:off x="5961070" y="4749006"/>
            <a:ext cx="1337690" cy="741345"/>
          </a:xfrm>
          <a:prstGeom prst="rect">
            <a:avLst/>
          </a:prstGeom>
          <a:noFill/>
        </p:spPr>
      </p:pic>
      <p:pic>
        <p:nvPicPr>
          <p:cNvPr id="9224" name="Picture 8" descr="http://bestclipartblog.com/clipart-pics/flute-clip-art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52140">
            <a:off x="5549637" y="5124644"/>
            <a:ext cx="825016" cy="864096"/>
          </a:xfrm>
          <a:prstGeom prst="rect">
            <a:avLst/>
          </a:prstGeom>
          <a:noFill/>
        </p:spPr>
      </p:pic>
      <p:pic>
        <p:nvPicPr>
          <p:cNvPr id="9226" name="Picture 10" descr="http://4vector.com/i/free-vector-french-horn-clip-art_114318_French_Horn_clip_art_high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412789">
            <a:off x="7792035" y="4254821"/>
            <a:ext cx="1247163" cy="885486"/>
          </a:xfrm>
          <a:prstGeom prst="rect">
            <a:avLst/>
          </a:prstGeom>
          <a:noFill/>
        </p:spPr>
      </p:pic>
      <p:pic>
        <p:nvPicPr>
          <p:cNvPr id="9228" name="Picture 12" descr="http://4vector.com/i/free-vector-piano-clip-art_114247_Piano_clip_art_high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564904"/>
            <a:ext cx="1742714" cy="1800200"/>
          </a:xfrm>
          <a:prstGeom prst="rect">
            <a:avLst/>
          </a:prstGeom>
          <a:noFill/>
        </p:spPr>
      </p:pic>
      <p:sp>
        <p:nvSpPr>
          <p:cNvPr id="12" name="Šípka dolu 11"/>
          <p:cNvSpPr/>
          <p:nvPr/>
        </p:nvSpPr>
        <p:spPr>
          <a:xfrm>
            <a:off x="8532440" y="6237312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/>
          <p:cNvSpPr/>
          <p:nvPr/>
        </p:nvSpPr>
        <p:spPr>
          <a:xfrm>
            <a:off x="8172283" y="6464369"/>
            <a:ext cx="792205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sk-SK" sz="1200" b="1" dirty="0" smtClean="0">
                <a:latin typeface="Arial Black" pitchFamily="34" charset="0"/>
                <a:hlinkClick r:id="rId8" action="ppaction://hlinksldjump"/>
              </a:rPr>
              <a:t>OBSAH</a:t>
            </a:r>
            <a:endParaRPr lang="sk-SK" sz="1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686800" cy="838200"/>
          </a:xfrm>
        </p:spPr>
        <p:txBody>
          <a:bodyPr>
            <a:noAutofit/>
          </a:bodyPr>
          <a:lstStyle/>
          <a:p>
            <a:r>
              <a:rPr lang="sk-SK" sz="3000" dirty="0" smtClean="0">
                <a:latin typeface="Arial Black" pitchFamily="34" charset="0"/>
              </a:rPr>
              <a:t>Historické súvislosti - Európa</a:t>
            </a:r>
            <a:br>
              <a:rPr lang="sk-SK" sz="3000" dirty="0" smtClean="0">
                <a:latin typeface="Arial Black" pitchFamily="34" charset="0"/>
              </a:rPr>
            </a:br>
            <a:endParaRPr lang="sk-SK" sz="3000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</a:rPr>
              <a:t>Reformy Jozefa II. 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Veľká francúzska revolúcia</a:t>
            </a:r>
          </a:p>
          <a:p>
            <a:r>
              <a:rPr lang="sk-SK" dirty="0" smtClean="0">
                <a:solidFill>
                  <a:srgbClr val="651957"/>
                </a:solidFill>
              </a:rPr>
              <a:t>Vojny a povstania</a:t>
            </a:r>
          </a:p>
          <a:p>
            <a:r>
              <a:rPr lang="sk-SK" b="1" dirty="0" smtClean="0">
                <a:solidFill>
                  <a:srgbClr val="00B050"/>
                </a:solidFill>
              </a:rPr>
              <a:t>Osvietenstvo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Rozvoj hospodárstva, výroby a miest</a:t>
            </a:r>
            <a:r>
              <a:rPr lang="sk-SK" b="1" u="sng" dirty="0" smtClean="0">
                <a:solidFill>
                  <a:schemeClr val="tx1"/>
                </a:solidFill>
              </a:rPr>
              <a:t/>
            </a:r>
            <a:br>
              <a:rPr lang="sk-SK" b="1" u="sng" dirty="0" smtClean="0">
                <a:solidFill>
                  <a:schemeClr val="tx1"/>
                </a:solidFill>
              </a:rPr>
            </a:br>
            <a:endParaRPr lang="sk-SK" dirty="0" smtClean="0">
              <a:solidFill>
                <a:srgbClr val="651957"/>
              </a:solidFill>
            </a:endParaRPr>
          </a:p>
          <a:p>
            <a:endParaRPr lang="sk-SK" dirty="0"/>
          </a:p>
        </p:txBody>
      </p:sp>
      <p:sp>
        <p:nvSpPr>
          <p:cNvPr id="4" name="Šípka dolu 3"/>
          <p:cNvSpPr/>
          <p:nvPr/>
        </p:nvSpPr>
        <p:spPr>
          <a:xfrm>
            <a:off x="8532440" y="6237312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8172283" y="6464369"/>
            <a:ext cx="792205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sk-SK" sz="1200" b="1" dirty="0" smtClean="0">
                <a:latin typeface="Arial Black" pitchFamily="34" charset="0"/>
                <a:hlinkClick r:id="rId2" action="ppaction://hlinksldjump"/>
              </a:rPr>
              <a:t>OBSAH</a:t>
            </a:r>
            <a:endParaRPr lang="sk-SK" sz="1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sz="3200" b="1" cap="none" dirty="0" smtClean="0">
                <a:solidFill>
                  <a:srgbClr val="0070C0"/>
                </a:solidFill>
              </a:rPr>
              <a:t>Reformy Jozefa II. </a:t>
            </a:r>
            <a:endParaRPr lang="sk-SK" sz="3200" cap="none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1442790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             </a:t>
            </a:r>
            <a:endParaRPr lang="sk-SK" b="1" u="sng" dirty="0" smtClean="0"/>
          </a:p>
          <a:p>
            <a:endParaRPr lang="sk-SK" dirty="0"/>
          </a:p>
        </p:txBody>
      </p:sp>
      <p:pic>
        <p:nvPicPr>
          <p:cNvPr id="2050" name="Picture 2" descr="http://simonak.eu/images/obrazky_ostatni_strany/h_k/1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49592"/>
            <a:ext cx="1728192" cy="2169986"/>
          </a:xfrm>
          <a:prstGeom prst="rect">
            <a:avLst/>
          </a:prstGeom>
          <a:noFill/>
        </p:spPr>
      </p:pic>
      <p:pic>
        <p:nvPicPr>
          <p:cNvPr id="2052" name="Picture 4" descr="http://files.luciusweb.webnode.sk/200000139-0705c07ff7/479px-Queen_Maria_Theres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49431"/>
            <a:ext cx="1584176" cy="1687881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384352"/>
            <a:ext cx="2664296" cy="154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539552" y="6217567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smtClean="0"/>
              <a:t>jeho matka </a:t>
            </a:r>
            <a:r>
              <a:rPr lang="sk-SK" sz="1400" b="1" i="1" dirty="0" smtClean="0"/>
              <a:t>Mária Terézia</a:t>
            </a:r>
            <a:endParaRPr lang="sk-SK" sz="1400" b="1" i="1" dirty="0"/>
          </a:p>
        </p:txBody>
      </p:sp>
      <p:sp>
        <p:nvSpPr>
          <p:cNvPr id="8" name="BlokTextu 7"/>
          <p:cNvSpPr txBox="1"/>
          <p:nvPr/>
        </p:nvSpPr>
        <p:spPr>
          <a:xfrm>
            <a:off x="179512" y="3689156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/>
              <a:t>Jozef II. </a:t>
            </a:r>
            <a:r>
              <a:rPr lang="sk-SK" sz="1600" dirty="0" smtClean="0"/>
              <a:t>– cisár Habsburskej monarchie </a:t>
            </a:r>
          </a:p>
          <a:p>
            <a:r>
              <a:rPr lang="sk-SK" sz="1600" dirty="0" smtClean="0"/>
              <a:t>v rokoch 1765 – 1790</a:t>
            </a:r>
          </a:p>
          <a:p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2627784" y="2852936"/>
            <a:ext cx="2952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/>
              <a:t>Tolerančný patent –</a:t>
            </a:r>
          </a:p>
          <a:p>
            <a:r>
              <a:rPr lang="sk-SK" sz="1600" dirty="0" smtClean="0"/>
              <a:t>obmedzená náboženská</a:t>
            </a:r>
          </a:p>
          <a:p>
            <a:r>
              <a:rPr lang="sk-SK" sz="1600" i="1" dirty="0" smtClean="0"/>
              <a:t>sloboda</a:t>
            </a:r>
            <a:r>
              <a:rPr lang="sk-SK" sz="1600" dirty="0" smtClean="0"/>
              <a:t> a občianska rovnoprávnosť pre stúpencov *</a:t>
            </a:r>
            <a:r>
              <a:rPr lang="sk-SK" sz="1600" i="1" dirty="0" smtClean="0"/>
              <a:t>evanjelického (augsburského),</a:t>
            </a:r>
          </a:p>
          <a:p>
            <a:r>
              <a:rPr lang="sk-SK" sz="1600" i="1" dirty="0" smtClean="0"/>
              <a:t>*kalvínskeho,</a:t>
            </a:r>
          </a:p>
          <a:p>
            <a:r>
              <a:rPr lang="sk-SK" sz="1600" i="1" dirty="0" smtClean="0"/>
              <a:t>*pravoslávneho vyznania</a:t>
            </a:r>
          </a:p>
          <a:p>
            <a:r>
              <a:rPr lang="sk-SK" sz="1600" dirty="0" smtClean="0"/>
              <a:t>  s rímskymi katolíkmi.   </a:t>
            </a:r>
            <a:endParaRPr lang="sk-SK" sz="1600" dirty="0"/>
          </a:p>
        </p:txBody>
      </p:sp>
      <p:pic>
        <p:nvPicPr>
          <p:cNvPr id="10" name="Picture 8" descr="http://upload.wikimedia.org/wikipedia/commons/thumb/6/6f/Tituln%C3%AD_list_Patentu_o_zru%C5%A1en%C3%AD_nevolnictv%C3%AD_z_16_listopadu_1781.gif/220px-Tituln%C3%AD_list_Patentu_o_zru%C5%A1en%C3%AD_nevolnictv%C3%AD_z_16_listopadu_178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365104"/>
            <a:ext cx="1417872" cy="2165478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4211960" y="5027692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Patent </a:t>
            </a:r>
          </a:p>
          <a:p>
            <a:r>
              <a:rPr lang="sk-SK" sz="1600" b="1" dirty="0" smtClean="0"/>
              <a:t>o zrušení nevoľníctva </a:t>
            </a:r>
            <a:r>
              <a:rPr lang="sk-SK" sz="1600" dirty="0" smtClean="0"/>
              <a:t>v Habsburskej monarchii (16.11.1781)</a:t>
            </a:r>
            <a:endParaRPr lang="sk-SK" sz="1600" dirty="0"/>
          </a:p>
        </p:txBody>
      </p:sp>
      <p:pic>
        <p:nvPicPr>
          <p:cNvPr id="12" name="Picture 2" descr="http://www.gymlm.sk/nfs/www/ps/Huskova.files/image0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45459">
            <a:off x="6828580" y="850240"/>
            <a:ext cx="1728192" cy="2422424"/>
          </a:xfrm>
          <a:prstGeom prst="rect">
            <a:avLst/>
          </a:prstGeom>
          <a:noFill/>
        </p:spPr>
      </p:pic>
      <p:sp>
        <p:nvSpPr>
          <p:cNvPr id="15" name="BlokTextu 14"/>
          <p:cNvSpPr txBox="1"/>
          <p:nvPr/>
        </p:nvSpPr>
        <p:spPr>
          <a:xfrm rot="712326">
            <a:off x="6434196" y="3245124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 smtClean="0"/>
              <a:t>Zavedenie </a:t>
            </a:r>
            <a:r>
              <a:rPr lang="sk-SK" sz="1600" b="1" i="1" dirty="0" smtClean="0"/>
              <a:t>striedavého hospodárstva </a:t>
            </a:r>
            <a:r>
              <a:rPr lang="sk-SK" sz="1600" i="1" dirty="0" smtClean="0"/>
              <a:t>namiesto úhorového</a:t>
            </a:r>
            <a:endParaRPr lang="sk-SK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692696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sk-SK" b="1" cap="none" dirty="0" smtClean="0">
                <a:solidFill>
                  <a:srgbClr val="FF0000"/>
                </a:solidFill>
              </a:rPr>
              <a:t>Veľká francúzska revolúcia </a:t>
            </a:r>
            <a:r>
              <a:rPr lang="sk-SK" sz="3300" cap="none" dirty="0" smtClean="0"/>
              <a:t>(r.1789 – 1799)</a:t>
            </a:r>
            <a:r>
              <a:rPr lang="sk-SK" sz="3300" dirty="0" smtClean="0"/>
              <a:t/>
            </a:r>
            <a:br>
              <a:rPr lang="sk-SK" sz="3300" dirty="0" smtClean="0"/>
            </a:br>
            <a:endParaRPr lang="sk-SK" sz="3300" dirty="0"/>
          </a:p>
        </p:txBody>
      </p:sp>
      <p:sp>
        <p:nvSpPr>
          <p:cNvPr id="5" name="BlokTextu 4"/>
          <p:cNvSpPr txBox="1"/>
          <p:nvPr/>
        </p:nvSpPr>
        <p:spPr>
          <a:xfrm>
            <a:off x="2843808" y="1324506"/>
            <a:ext cx="10801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err="1" smtClean="0"/>
              <a:t>Bastilla</a:t>
            </a:r>
            <a:r>
              <a:rPr lang="sk-SK" sz="1600" b="1" dirty="0" smtClean="0"/>
              <a:t> </a:t>
            </a:r>
            <a:r>
              <a:rPr lang="sk-SK" sz="1600" dirty="0" smtClean="0"/>
              <a:t>–</a:t>
            </a:r>
            <a:r>
              <a:rPr lang="sk-SK" dirty="0" smtClean="0"/>
              <a:t> </a:t>
            </a:r>
            <a:r>
              <a:rPr lang="sk-SK" sz="1600" i="1" dirty="0" smtClean="0"/>
              <a:t>pevnosť, väzenie, sklad pušného prachu</a:t>
            </a:r>
            <a:endParaRPr lang="sk-SK" sz="1600" i="1" dirty="0"/>
          </a:p>
        </p:txBody>
      </p:sp>
      <p:sp>
        <p:nvSpPr>
          <p:cNvPr id="6" name="BlokTextu 5"/>
          <p:cNvSpPr txBox="1"/>
          <p:nvPr/>
        </p:nvSpPr>
        <p:spPr>
          <a:xfrm>
            <a:off x="179512" y="3318083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jej dobytie povstalcami</a:t>
            </a:r>
          </a:p>
          <a:p>
            <a:r>
              <a:rPr lang="sk-SK" sz="1600" dirty="0" smtClean="0"/>
              <a:t>14.7.1789 – začiatok revolúcie</a:t>
            </a:r>
            <a:endParaRPr lang="sk-SK" sz="1600" dirty="0"/>
          </a:p>
        </p:txBody>
      </p:sp>
      <p:pic>
        <p:nvPicPr>
          <p:cNvPr id="1028" name="Picture 4" descr="http://www.postoy.sk/files/french-revolution-tex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22349">
            <a:off x="5599473" y="4571787"/>
            <a:ext cx="1872199" cy="1736466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 rot="906947">
            <a:off x="6312528" y="3871605"/>
            <a:ext cx="1387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 smtClean="0"/>
              <a:t>krvavé  boje </a:t>
            </a:r>
          </a:p>
          <a:p>
            <a:r>
              <a:rPr lang="sk-SK" sz="1600" i="1" dirty="0" smtClean="0"/>
              <a:t>na </a:t>
            </a:r>
            <a:r>
              <a:rPr lang="sk-SK" sz="1600" b="1" i="1" dirty="0" smtClean="0"/>
              <a:t>parížskych</a:t>
            </a:r>
            <a:r>
              <a:rPr lang="sk-SK" sz="1600" i="1" dirty="0" smtClean="0"/>
              <a:t> barikádach</a:t>
            </a:r>
            <a:endParaRPr lang="sk-SK" sz="1600" i="1" dirty="0"/>
          </a:p>
        </p:txBody>
      </p:sp>
      <p:pic>
        <p:nvPicPr>
          <p:cNvPr id="1030" name="Picture 6" descr="http://blogs.rue89.nouvelobs.com/sites/blogs/files/assets/image/2009/12/2009_12_02_liber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628800"/>
            <a:ext cx="2540442" cy="1944216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3995936" y="357301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Heslá: </a:t>
            </a:r>
            <a:r>
              <a:rPr lang="sk-SK" sz="1600" b="1" dirty="0" smtClean="0"/>
              <a:t>sloboda,  rovnosť,                    </a:t>
            </a:r>
          </a:p>
          <a:p>
            <a:r>
              <a:rPr lang="sk-SK" sz="1600" b="1" dirty="0" smtClean="0"/>
              <a:t>                 bratstvo</a:t>
            </a:r>
            <a:endParaRPr lang="sk-SK" sz="1600" b="1" dirty="0"/>
          </a:p>
        </p:txBody>
      </p:sp>
      <p:pic>
        <p:nvPicPr>
          <p:cNvPr id="1034" name="Picture 10" descr="http://vfr.rohir.net/Bastil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0768"/>
            <a:ext cx="2672262" cy="2016224"/>
          </a:xfrm>
          <a:prstGeom prst="rect">
            <a:avLst/>
          </a:prstGeom>
          <a:noFill/>
        </p:spPr>
      </p:pic>
      <p:pic>
        <p:nvPicPr>
          <p:cNvPr id="1038" name="Picture 14" descr="http://nd02.jxs.cz/166/341/c30cf4d0db_57388968_o2.jpg"/>
          <p:cNvPicPr>
            <a:picLocks noChangeAspect="1" noChangeArrowheads="1"/>
          </p:cNvPicPr>
          <p:nvPr/>
        </p:nvPicPr>
        <p:blipFill>
          <a:blip r:embed="rId5" cstate="print"/>
          <a:srcRect b="9518"/>
          <a:stretch>
            <a:fillRect/>
          </a:stretch>
        </p:blipFill>
        <p:spPr bwMode="auto">
          <a:xfrm>
            <a:off x="2627784" y="4091507"/>
            <a:ext cx="1440160" cy="2361829"/>
          </a:xfrm>
          <a:prstGeom prst="rect">
            <a:avLst/>
          </a:prstGeom>
          <a:noFill/>
        </p:spPr>
      </p:pic>
      <p:sp>
        <p:nvSpPr>
          <p:cNvPr id="16" name="BlokTextu 15"/>
          <p:cNvSpPr txBox="1"/>
          <p:nvPr/>
        </p:nvSpPr>
        <p:spPr>
          <a:xfrm rot="20092603">
            <a:off x="1317056" y="4380119"/>
            <a:ext cx="1383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/>
              <a:t>Gilotína </a:t>
            </a:r>
            <a:r>
              <a:rPr lang="sk-SK" sz="1600" dirty="0" smtClean="0"/>
              <a:t>– stroj</a:t>
            </a:r>
            <a:r>
              <a:rPr lang="sk-SK" sz="1600" b="1" dirty="0" smtClean="0"/>
              <a:t> </a:t>
            </a:r>
            <a:r>
              <a:rPr lang="sk-SK" sz="1600" dirty="0" smtClean="0"/>
              <a:t>na popravu  nepriateľov</a:t>
            </a:r>
            <a:r>
              <a:rPr lang="sk-SK" sz="1600" b="1" dirty="0" smtClean="0"/>
              <a:t> </a:t>
            </a:r>
            <a:r>
              <a:rPr lang="sk-SK" sz="1600" dirty="0" smtClean="0"/>
              <a:t>revolúcie</a:t>
            </a:r>
            <a:endParaRPr lang="sk-SK" sz="1600" dirty="0"/>
          </a:p>
        </p:txBody>
      </p:sp>
      <p:pic>
        <p:nvPicPr>
          <p:cNvPr id="1040" name="Picture 16" descr="http://upload.wikimedia.org/wikipedia/commons/c/c1/Bonnet_Phrygi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556792"/>
            <a:ext cx="1371600" cy="1504951"/>
          </a:xfrm>
          <a:prstGeom prst="rect">
            <a:avLst/>
          </a:prstGeom>
          <a:noFill/>
        </p:spPr>
      </p:pic>
      <p:sp>
        <p:nvSpPr>
          <p:cNvPr id="18" name="BlokTextu 17"/>
          <p:cNvSpPr txBox="1"/>
          <p:nvPr/>
        </p:nvSpPr>
        <p:spPr>
          <a:xfrm>
            <a:off x="7092280" y="292494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jakobínska čiapka s kokardou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ile:Jacques-Louis David 00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2171700" cy="1368425"/>
          </a:xfrm>
          <a:prstGeom prst="rect">
            <a:avLst/>
          </a:prstGeom>
          <a:noFill/>
        </p:spPr>
      </p:pic>
      <p:pic>
        <p:nvPicPr>
          <p:cNvPr id="17" name="Picture 6" descr="http://www.clker.com/cliparts/5/Q/D/T/J/W/storm-lightning-bolt-md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371066">
            <a:off x="4032951" y="1524736"/>
            <a:ext cx="925971" cy="341085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11560" y="6093544"/>
            <a:ext cx="6192688" cy="431800"/>
          </a:xfrm>
        </p:spPr>
        <p:txBody>
          <a:bodyPr>
            <a:normAutofit fontScale="90000"/>
          </a:bodyPr>
          <a:lstStyle/>
          <a:p>
            <a:r>
              <a:rPr lang="sk-SK" cap="none" dirty="0" smtClean="0">
                <a:solidFill>
                  <a:srgbClr val="651957"/>
                </a:solidFill>
              </a:rPr>
              <a:t>                       </a:t>
            </a:r>
            <a:r>
              <a:rPr lang="sk-SK" u="sng" cap="none" dirty="0" smtClean="0">
                <a:solidFill>
                  <a:srgbClr val="651957"/>
                </a:solidFill>
              </a:rPr>
              <a:t>Vojny a povstania</a:t>
            </a:r>
            <a:br>
              <a:rPr lang="sk-SK" u="sng" cap="none" dirty="0" smtClean="0">
                <a:solidFill>
                  <a:srgbClr val="651957"/>
                </a:solidFill>
              </a:rPr>
            </a:br>
            <a:endParaRPr lang="sk-SK" cap="none" dirty="0"/>
          </a:p>
        </p:txBody>
      </p:sp>
      <p:pic>
        <p:nvPicPr>
          <p:cNvPr id="21506" name="Picture 2" descr="http://sciencedummy.files.wordpress.com/2013/10/joseph-chabord-equestrian-portrait-of-napoleon-i-1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2088232" cy="1674937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179512" y="1988840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smtClean="0"/>
              <a:t>Napoleon I. Bonaparte </a:t>
            </a:r>
            <a:r>
              <a:rPr lang="sk-SK" sz="1400" i="1" dirty="0" smtClean="0"/>
              <a:t>- francúzsky generál a štátnik, cisár</a:t>
            </a:r>
          </a:p>
          <a:p>
            <a:r>
              <a:rPr lang="sk-SK" sz="1400" i="1" dirty="0" smtClean="0"/>
              <a:t>(1804–1814, 1815)</a:t>
            </a:r>
            <a:endParaRPr lang="sk-SK" sz="1400" i="1" dirty="0"/>
          </a:p>
        </p:txBody>
      </p:sp>
      <p:pic>
        <p:nvPicPr>
          <p:cNvPr id="21508" name="Picture 4" descr="Clément-Auguste Andrieux: Bitva u Waterloo. Obraz vytvořený v roce 1852 zachycuje útok francouzských kyrysníků na střed anglického postavení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005064"/>
            <a:ext cx="2466897" cy="1430801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971600" y="5445224"/>
            <a:ext cx="254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r.1815 – porážka pri </a:t>
            </a:r>
            <a:r>
              <a:rPr lang="sk-SK" sz="1400" b="1" dirty="0" err="1" smtClean="0"/>
              <a:t>Waterloo</a:t>
            </a:r>
            <a:r>
              <a:rPr lang="sk-SK" sz="1400" b="1" dirty="0" smtClean="0"/>
              <a:t> </a:t>
            </a:r>
          </a:p>
          <a:p>
            <a:r>
              <a:rPr lang="sk-SK" sz="1400" dirty="0" smtClean="0"/>
              <a:t>        (</a:t>
            </a:r>
            <a:r>
              <a:rPr lang="sk-SK" sz="1400" i="1" dirty="0" smtClean="0"/>
              <a:t>dnešné Belgicko</a:t>
            </a:r>
            <a:r>
              <a:rPr lang="sk-SK" sz="1400" dirty="0" smtClean="0"/>
              <a:t>)</a:t>
            </a:r>
            <a:endParaRPr lang="sk-SK" sz="1400" dirty="0"/>
          </a:p>
        </p:txBody>
      </p:sp>
      <p:sp>
        <p:nvSpPr>
          <p:cNvPr id="14" name="BlokTextu 13"/>
          <p:cNvSpPr txBox="1"/>
          <p:nvPr/>
        </p:nvSpPr>
        <p:spPr>
          <a:xfrm>
            <a:off x="2411760" y="177281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smtClean="0"/>
              <a:t>korunovácia Napoleona a jeho manželky Jozefíny</a:t>
            </a:r>
            <a:endParaRPr lang="sk-SK" sz="1400" i="1" dirty="0"/>
          </a:p>
        </p:txBody>
      </p:sp>
      <p:pic>
        <p:nvPicPr>
          <p:cNvPr id="21510" name="Picture 6" descr="http://upload.wikimedia.org/wikipedia/commons/thumb/c/cc/Napoleons_retreat_from_moscow.jpg/250px-Napoleons_retreat_from_mosco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2492896"/>
            <a:ext cx="1987097" cy="1414814"/>
          </a:xfrm>
          <a:prstGeom prst="rect">
            <a:avLst/>
          </a:prstGeom>
          <a:noFill/>
        </p:spPr>
      </p:pic>
      <p:sp>
        <p:nvSpPr>
          <p:cNvPr id="16" name="BlokTextu 15"/>
          <p:cNvSpPr txBox="1"/>
          <p:nvPr/>
        </p:nvSpPr>
        <p:spPr>
          <a:xfrm>
            <a:off x="251520" y="3212976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Vojna v </a:t>
            </a:r>
            <a:r>
              <a:rPr lang="sk-SK" sz="1400" b="1" dirty="0" smtClean="0"/>
              <a:t>Rusku</a:t>
            </a:r>
            <a:r>
              <a:rPr lang="sk-SK" sz="1400" dirty="0" smtClean="0"/>
              <a:t> – </a:t>
            </a:r>
          </a:p>
          <a:p>
            <a:r>
              <a:rPr lang="sk-SK" sz="1400" dirty="0" smtClean="0"/>
              <a:t>zo 680 000 mužov</a:t>
            </a:r>
          </a:p>
          <a:p>
            <a:r>
              <a:rPr lang="sk-SK" sz="1400" dirty="0" smtClean="0"/>
              <a:t>sa ich vrátilo 93 000</a:t>
            </a:r>
            <a:endParaRPr lang="sk-SK" sz="1400" dirty="0"/>
          </a:p>
        </p:txBody>
      </p:sp>
      <p:pic>
        <p:nvPicPr>
          <p:cNvPr id="4098" name="Picture 2" descr="Jemelian Ivanovič Pugačo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75731">
            <a:off x="7334828" y="3357662"/>
            <a:ext cx="1435715" cy="1885157"/>
          </a:xfrm>
          <a:prstGeom prst="rect">
            <a:avLst/>
          </a:prstGeom>
          <a:noFill/>
        </p:spPr>
      </p:pic>
      <p:sp>
        <p:nvSpPr>
          <p:cNvPr id="15" name="BlokTextu 14"/>
          <p:cNvSpPr txBox="1"/>
          <p:nvPr/>
        </p:nvSpPr>
        <p:spPr>
          <a:xfrm rot="352272">
            <a:off x="7058556" y="5168272"/>
            <a:ext cx="1695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err="1" smtClean="0"/>
              <a:t>Jemeľjan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Pugačov</a:t>
            </a:r>
            <a:r>
              <a:rPr lang="sk-SK" sz="1400" b="1" dirty="0" smtClean="0"/>
              <a:t> </a:t>
            </a:r>
            <a:r>
              <a:rPr lang="sk-SK" sz="1400" dirty="0" smtClean="0"/>
              <a:t> </a:t>
            </a:r>
          </a:p>
          <a:p>
            <a:r>
              <a:rPr lang="sk-SK" sz="1400" dirty="0" smtClean="0"/>
              <a:t>- vodca roľníckeho</a:t>
            </a:r>
          </a:p>
          <a:p>
            <a:r>
              <a:rPr lang="sk-SK" sz="1400" dirty="0" smtClean="0"/>
              <a:t>  povstania </a:t>
            </a:r>
          </a:p>
          <a:p>
            <a:r>
              <a:rPr lang="sk-SK" sz="1400" dirty="0" smtClean="0"/>
              <a:t>  (1773 – 1775)</a:t>
            </a:r>
          </a:p>
          <a:p>
            <a:r>
              <a:rPr lang="sk-SK" sz="1400" dirty="0" smtClean="0"/>
              <a:t>  v Ruskom impériu</a:t>
            </a:r>
          </a:p>
          <a:p>
            <a:r>
              <a:rPr lang="sk-SK" sz="1400" dirty="0" smtClean="0"/>
              <a:t>  </a:t>
            </a:r>
            <a:endParaRPr lang="sk-SK" sz="1400" dirty="0"/>
          </a:p>
        </p:txBody>
      </p:sp>
      <p:pic>
        <p:nvPicPr>
          <p:cNvPr id="4100" name="Picture 4" descr="http://upload.wikimedia.org/wikipedia/commons/thumb/5/53/Chesmabattle.jpg/220px-Chesmabatt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292006">
            <a:off x="4947164" y="2934002"/>
            <a:ext cx="1903225" cy="2032991"/>
          </a:xfrm>
          <a:prstGeom prst="rect">
            <a:avLst/>
          </a:prstGeom>
          <a:noFill/>
        </p:spPr>
      </p:pic>
      <p:sp>
        <p:nvSpPr>
          <p:cNvPr id="18" name="BlokTextu 17"/>
          <p:cNvSpPr txBox="1"/>
          <p:nvPr/>
        </p:nvSpPr>
        <p:spPr>
          <a:xfrm rot="21283263">
            <a:off x="4884868" y="4905133"/>
            <a:ext cx="2381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krutý koniec námornej flotily Osmanskej ríše v </a:t>
            </a:r>
            <a:r>
              <a:rPr lang="sk-SK" sz="1400" b="1" dirty="0" smtClean="0"/>
              <a:t>Rusko-tureckej vojne</a:t>
            </a:r>
            <a:endParaRPr lang="sk-SK" sz="1400" b="1" dirty="0"/>
          </a:p>
        </p:txBody>
      </p:sp>
      <p:pic>
        <p:nvPicPr>
          <p:cNvPr id="4102" name="Picture 6" descr="http://upload.wikimedia.org/wikipedia/commons/b/bb/Katharina-II-von-Russlan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548680"/>
            <a:ext cx="1479332" cy="2032051"/>
          </a:xfrm>
          <a:prstGeom prst="rect">
            <a:avLst/>
          </a:prstGeom>
          <a:noFill/>
        </p:spPr>
      </p:pic>
      <p:sp>
        <p:nvSpPr>
          <p:cNvPr id="19" name="BlokTextu 18"/>
          <p:cNvSpPr txBox="1"/>
          <p:nvPr/>
        </p:nvSpPr>
        <p:spPr>
          <a:xfrm>
            <a:off x="5364088" y="746120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/>
              <a:t>Katarína II. </a:t>
            </a:r>
          </a:p>
          <a:p>
            <a:pPr algn="ctr"/>
            <a:r>
              <a:rPr lang="sk-SK" sz="1400" dirty="0" smtClean="0"/>
              <a:t>– ruská </a:t>
            </a:r>
          </a:p>
          <a:p>
            <a:pPr algn="ctr"/>
            <a:r>
              <a:rPr lang="sk-SK" sz="1400" dirty="0" smtClean="0"/>
              <a:t>imperátorka </a:t>
            </a:r>
            <a:endParaRPr lang="sk-SK" sz="1400" dirty="0"/>
          </a:p>
        </p:txBody>
      </p:sp>
      <p:pic>
        <p:nvPicPr>
          <p:cNvPr id="4106" name="Picture 10" descr="http://www.historierusko.estranky.cz/img/mid/19/3.jpg"/>
          <p:cNvPicPr>
            <a:picLocks noChangeAspect="1" noChangeArrowheads="1"/>
          </p:cNvPicPr>
          <p:nvPr/>
        </p:nvPicPr>
        <p:blipFill>
          <a:blip r:embed="rId10" cstate="print"/>
          <a:srcRect t="9861" r="9589" b="12897"/>
          <a:stretch>
            <a:fillRect/>
          </a:stretch>
        </p:blipFill>
        <p:spPr bwMode="auto">
          <a:xfrm>
            <a:off x="5436096" y="1700808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686800" cy="739552"/>
          </a:xfrm>
        </p:spPr>
        <p:txBody>
          <a:bodyPr>
            <a:normAutofit fontScale="90000"/>
          </a:bodyPr>
          <a:lstStyle/>
          <a:p>
            <a:r>
              <a:rPr lang="sk-SK" b="1" cap="none" dirty="0" smtClean="0">
                <a:solidFill>
                  <a:srgbClr val="00B050"/>
                </a:solidFill>
              </a:rPr>
              <a:t>Osvietenstvo</a:t>
            </a:r>
            <a:br>
              <a:rPr lang="sk-SK" b="1" cap="none" dirty="0" smtClean="0">
                <a:solidFill>
                  <a:srgbClr val="00B050"/>
                </a:solidFill>
              </a:rPr>
            </a:br>
            <a:endParaRPr lang="sk-SK" cap="none" dirty="0"/>
          </a:p>
        </p:txBody>
      </p:sp>
      <p:sp>
        <p:nvSpPr>
          <p:cNvPr id="10" name="BlokTextu 9"/>
          <p:cNvSpPr txBox="1"/>
          <p:nvPr/>
        </p:nvSpPr>
        <p:spPr>
          <a:xfrm>
            <a:off x="251520" y="1196752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kultúrne hnutie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filozofický smer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životný postoj</a:t>
            </a:r>
          </a:p>
          <a:p>
            <a:pPr algn="just">
              <a:buFont typeface="Arial" pitchFamily="34" charset="0"/>
              <a:buChar char="•"/>
            </a:pPr>
            <a:r>
              <a:rPr lang="sk-SK" dirty="0" smtClean="0"/>
              <a:t> dejinné obdobie s cieľom  nahradiť   </a:t>
            </a:r>
          </a:p>
          <a:p>
            <a:pPr algn="just"/>
            <a:r>
              <a:rPr lang="sk-SK" dirty="0" smtClean="0"/>
              <a:t>  názory  opierajúce  sa  o </a:t>
            </a:r>
            <a:r>
              <a:rPr lang="sk-SK" dirty="0" err="1" smtClean="0"/>
              <a:t>nábožen</a:t>
            </a:r>
            <a:r>
              <a:rPr lang="sk-SK" dirty="0" smtClean="0"/>
              <a:t>- </a:t>
            </a:r>
          </a:p>
          <a:p>
            <a:pPr algn="just"/>
            <a:r>
              <a:rPr lang="sk-SK" dirty="0" smtClean="0"/>
              <a:t>  </a:t>
            </a:r>
            <a:r>
              <a:rPr lang="sk-SK" dirty="0" err="1" smtClean="0"/>
              <a:t>skú</a:t>
            </a:r>
            <a:r>
              <a:rPr lang="sk-SK" dirty="0" smtClean="0"/>
              <a:t>  a  politickú autoritu názormi, </a:t>
            </a:r>
          </a:p>
          <a:p>
            <a:pPr algn="just"/>
            <a:r>
              <a:rPr lang="sk-SK" dirty="0" smtClean="0"/>
              <a:t>  ktoré  sú  výsledkom činnosti ľud-</a:t>
            </a:r>
          </a:p>
          <a:p>
            <a:pPr algn="just"/>
            <a:r>
              <a:rPr lang="sk-SK" dirty="0" smtClean="0"/>
              <a:t>  </a:t>
            </a:r>
            <a:r>
              <a:rPr lang="sk-SK" dirty="0" err="1" smtClean="0"/>
              <a:t>ského</a:t>
            </a:r>
            <a:r>
              <a:rPr lang="sk-SK" dirty="0" smtClean="0"/>
              <a:t> </a:t>
            </a:r>
            <a:r>
              <a:rPr lang="sk-SK" b="1" dirty="0" smtClean="0"/>
              <a:t>rozumu.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18442" name="Picture 10" descr="http://upload.wikimedia.org/wikipedia/commons/thumb/b/b7/Jean-Jacques_Rousseau_%28painted_portrait%29.jpg/220px-Jean-Jacques_Rousseau_%28painted_portrait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0932">
            <a:off x="331938" y="3654885"/>
            <a:ext cx="1375798" cy="1913610"/>
          </a:xfrm>
          <a:prstGeom prst="rect">
            <a:avLst/>
          </a:prstGeom>
          <a:noFill/>
        </p:spPr>
      </p:pic>
      <p:sp>
        <p:nvSpPr>
          <p:cNvPr id="16" name="BlokTextu 15"/>
          <p:cNvSpPr txBox="1"/>
          <p:nvPr/>
        </p:nvSpPr>
        <p:spPr>
          <a:xfrm>
            <a:off x="288032" y="5642664"/>
            <a:ext cx="1619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err="1" smtClean="0"/>
              <a:t>Jean-Jacques</a:t>
            </a:r>
            <a:r>
              <a:rPr lang="sk-SK" sz="1400" b="1" dirty="0" smtClean="0"/>
              <a:t> </a:t>
            </a:r>
          </a:p>
          <a:p>
            <a:r>
              <a:rPr lang="sk-SK" sz="1400" b="1" dirty="0" err="1" smtClean="0"/>
              <a:t>Rousseau</a:t>
            </a:r>
            <a:r>
              <a:rPr lang="sk-SK" sz="1400" dirty="0" smtClean="0"/>
              <a:t> –  </a:t>
            </a:r>
          </a:p>
          <a:p>
            <a:r>
              <a:rPr lang="sk-SK" sz="1400" i="1" dirty="0" smtClean="0"/>
              <a:t>osvietenský filozof</a:t>
            </a:r>
            <a:endParaRPr lang="sk-SK" sz="1400" b="1" i="1" dirty="0"/>
          </a:p>
        </p:txBody>
      </p:sp>
      <p:pic>
        <p:nvPicPr>
          <p:cNvPr id="18444" name="Picture 12" descr="Denis Dider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2322">
            <a:off x="4537325" y="1024028"/>
            <a:ext cx="1613902" cy="2006853"/>
          </a:xfrm>
          <a:prstGeom prst="rect">
            <a:avLst/>
          </a:prstGeom>
          <a:noFill/>
        </p:spPr>
      </p:pic>
      <p:sp>
        <p:nvSpPr>
          <p:cNvPr id="18" name="BlokTextu 17"/>
          <p:cNvSpPr txBox="1"/>
          <p:nvPr/>
        </p:nvSpPr>
        <p:spPr>
          <a:xfrm rot="21062771">
            <a:off x="4747043" y="2973505"/>
            <a:ext cx="159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Denis </a:t>
            </a:r>
            <a:r>
              <a:rPr lang="sk-SK" sz="1400" b="1" dirty="0" err="1" smtClean="0"/>
              <a:t>Diderot</a:t>
            </a:r>
            <a:r>
              <a:rPr lang="sk-SK" sz="1400" dirty="0" smtClean="0"/>
              <a:t> - encyklopedista</a:t>
            </a:r>
            <a:endParaRPr lang="sk-SK" sz="1400" dirty="0"/>
          </a:p>
        </p:txBody>
      </p:sp>
      <p:pic>
        <p:nvPicPr>
          <p:cNvPr id="18446" name="Picture 14" descr="http://upload.wikimedia.org/wikipedia/commons/c/c2/D'apr%C3%A8s_Maurice_Quentin_de_La_Tour,_Portrait_de_Voltaire,_d%C3%A9tail_du_visage_(ch%C3%A2teau_de_Ferney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14615">
            <a:off x="2239117" y="3397314"/>
            <a:ext cx="1345365" cy="1690185"/>
          </a:xfrm>
          <a:prstGeom prst="rect">
            <a:avLst/>
          </a:prstGeom>
          <a:noFill/>
        </p:spPr>
      </p:pic>
      <p:sp>
        <p:nvSpPr>
          <p:cNvPr id="24" name="BlokTextu 23"/>
          <p:cNvSpPr txBox="1"/>
          <p:nvPr/>
        </p:nvSpPr>
        <p:spPr>
          <a:xfrm rot="165258">
            <a:off x="2119236" y="5047053"/>
            <a:ext cx="14277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err="1" smtClean="0"/>
              <a:t>Voltaire</a:t>
            </a:r>
            <a:endParaRPr lang="sk-SK" sz="1400" b="1" dirty="0" smtClean="0"/>
          </a:p>
          <a:p>
            <a:pPr algn="ctr"/>
            <a:r>
              <a:rPr lang="sk-SK" sz="1400" dirty="0" smtClean="0"/>
              <a:t>filozof, básnik a spisovateľ</a:t>
            </a:r>
            <a:endParaRPr lang="sk-SK" sz="1400" dirty="0"/>
          </a:p>
        </p:txBody>
      </p:sp>
      <p:pic>
        <p:nvPicPr>
          <p:cNvPr id="18448" name="Picture 16" descr="Portrét Isaaca Newtona od Godfreye Knellera (1689)"/>
          <p:cNvPicPr>
            <a:picLocks noChangeAspect="1" noChangeArrowheads="1"/>
          </p:cNvPicPr>
          <p:nvPr/>
        </p:nvPicPr>
        <p:blipFill>
          <a:blip r:embed="rId5" cstate="print"/>
          <a:srcRect b="18047"/>
          <a:stretch>
            <a:fillRect/>
          </a:stretch>
        </p:blipFill>
        <p:spPr bwMode="auto">
          <a:xfrm>
            <a:off x="6933220" y="3501008"/>
            <a:ext cx="1743236" cy="1961996"/>
          </a:xfrm>
          <a:prstGeom prst="rect">
            <a:avLst/>
          </a:prstGeom>
          <a:noFill/>
        </p:spPr>
      </p:pic>
      <p:sp>
        <p:nvSpPr>
          <p:cNvPr id="27" name="BlokTextu 26"/>
          <p:cNvSpPr txBox="1"/>
          <p:nvPr/>
        </p:nvSpPr>
        <p:spPr>
          <a:xfrm>
            <a:off x="5652120" y="3933056"/>
            <a:ext cx="1440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err="1" smtClean="0"/>
              <a:t>Isaac</a:t>
            </a:r>
            <a:r>
              <a:rPr lang="sk-SK" sz="1400" b="1" i="1" dirty="0" smtClean="0"/>
              <a:t> Newton</a:t>
            </a:r>
          </a:p>
          <a:p>
            <a:r>
              <a:rPr lang="sk-SK" sz="1400" i="1" dirty="0" smtClean="0"/>
              <a:t>anglický fyzik, matematik, astronóm, prírodný filozof, alchymista a teológ, autor najdôležitejších zákonov vedy</a:t>
            </a:r>
            <a:endParaRPr lang="sk-SK" sz="1400" i="1" dirty="0"/>
          </a:p>
        </p:txBody>
      </p:sp>
      <p:pic>
        <p:nvPicPr>
          <p:cNvPr id="18450" name="Picture 18" descr="http://www.kmen.cz/wp-content/uploads/2013/08/encyklopedie-diderot-uvodni-strana-188x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33823">
            <a:off x="7124662" y="736390"/>
            <a:ext cx="1196077" cy="1908634"/>
          </a:xfrm>
          <a:prstGeom prst="rect">
            <a:avLst/>
          </a:prstGeom>
          <a:noFill/>
        </p:spPr>
      </p:pic>
      <p:sp>
        <p:nvSpPr>
          <p:cNvPr id="29" name="BlokTextu 28"/>
          <p:cNvSpPr txBox="1"/>
          <p:nvPr/>
        </p:nvSpPr>
        <p:spPr>
          <a:xfrm rot="843553">
            <a:off x="6551439" y="2543667"/>
            <a:ext cx="18914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titulná strana </a:t>
            </a:r>
            <a:r>
              <a:rPr lang="sk-SK" sz="1400" dirty="0" err="1" smtClean="0"/>
              <a:t>Didero-tovej</a:t>
            </a:r>
            <a:r>
              <a:rPr lang="sk-SK" sz="1400" dirty="0" smtClean="0"/>
              <a:t> encyklopédie   </a:t>
            </a:r>
          </a:p>
          <a:p>
            <a:r>
              <a:rPr lang="sk-SK" sz="1400" dirty="0" smtClean="0"/>
              <a:t>           (r.1751)</a:t>
            </a:r>
            <a:endParaRPr lang="sk-SK" sz="1400" dirty="0"/>
          </a:p>
        </p:txBody>
      </p:sp>
      <p:pic>
        <p:nvPicPr>
          <p:cNvPr id="18452" name="Picture 20" descr="http://granosalis.cz/images/articles/oko%5b1%5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83768" y="1196752"/>
            <a:ext cx="864096" cy="864096"/>
          </a:xfrm>
          <a:prstGeom prst="rect">
            <a:avLst/>
          </a:prstGeom>
          <a:noFill/>
        </p:spPr>
      </p:pic>
      <p:sp>
        <p:nvSpPr>
          <p:cNvPr id="17" name="BlokTextu 16"/>
          <p:cNvSpPr txBox="1"/>
          <p:nvPr/>
        </p:nvSpPr>
        <p:spPr>
          <a:xfrm>
            <a:off x="3923928" y="5013176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      Matej </a:t>
            </a:r>
            <a:r>
              <a:rPr lang="sk-SK" sz="1400" b="1" dirty="0" err="1" smtClean="0"/>
              <a:t>Bel</a:t>
            </a:r>
            <a:r>
              <a:rPr lang="sk-SK" sz="1400" b="1" dirty="0" smtClean="0"/>
              <a:t> </a:t>
            </a:r>
            <a:r>
              <a:rPr lang="sk-SK" sz="1400" dirty="0" smtClean="0"/>
              <a:t>slovenský </a:t>
            </a:r>
            <a:r>
              <a:rPr lang="sk-SK" sz="1400" dirty="0" err="1" smtClean="0"/>
              <a:t>polyhis-tor</a:t>
            </a:r>
            <a:r>
              <a:rPr lang="sk-SK" sz="1400" dirty="0" smtClean="0"/>
              <a:t>, </a:t>
            </a:r>
            <a:r>
              <a:rPr lang="sk-SK" sz="1400" dirty="0" err="1" smtClean="0"/>
              <a:t>encyklopedis-ta</a:t>
            </a:r>
            <a:r>
              <a:rPr lang="sk-SK" sz="1400" dirty="0" smtClean="0"/>
              <a:t>, zakladateľ </a:t>
            </a:r>
            <a:r>
              <a:rPr lang="sk-SK" sz="1400" dirty="0" err="1" smtClean="0"/>
              <a:t>mo-dernej</a:t>
            </a:r>
            <a:r>
              <a:rPr lang="sk-SK" sz="1400" dirty="0" smtClean="0"/>
              <a:t> vlastivedy v Uhorsku</a:t>
            </a:r>
            <a:endParaRPr lang="sk-SK" sz="1400" dirty="0"/>
          </a:p>
        </p:txBody>
      </p:sp>
      <p:pic>
        <p:nvPicPr>
          <p:cNvPr id="3076" name="Picture 4" descr="http://www.avstudio.sk/fotobanka/thumbnails/1320be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3573016"/>
            <a:ext cx="1152128" cy="1483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1659</TotalTime>
  <Words>1726</Words>
  <Application>Microsoft Office PowerPoint</Application>
  <PresentationFormat>Prezentácia na obrazovke (4:3)</PresentationFormat>
  <Paragraphs>289</Paragraphs>
  <Slides>21</Slides>
  <Notes>0</Notes>
  <HiddenSlides>0</HiddenSlides>
  <MMClips>3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Cestovanie</vt:lpstr>
      <vt:lpstr>Hudba Klasicizmu</vt:lpstr>
      <vt:lpstr>Obsah</vt:lpstr>
      <vt:lpstr>Charakteristika a vymedzenie obdobia</vt:lpstr>
      <vt:lpstr>Znaky</vt:lpstr>
      <vt:lpstr>Historické súvislosti - Európa </vt:lpstr>
      <vt:lpstr> Reformy Jozefa II. </vt:lpstr>
      <vt:lpstr>Veľká francúzska revolúcia (r.1789 – 1799) </vt:lpstr>
      <vt:lpstr>                       Vojny a povstania </vt:lpstr>
      <vt:lpstr>Osvietenstvo </vt:lpstr>
      <vt:lpstr>Rozvoj hospodárstva, výroby a miest </vt:lpstr>
      <vt:lpstr>Formy a druhy</vt:lpstr>
      <vt:lpstr>Skladatelia vrcholného klasicizmu</vt:lpstr>
      <vt:lpstr>Joseph Haydn (1732 – 1809) </vt:lpstr>
      <vt:lpstr>Snímka 14</vt:lpstr>
      <vt:lpstr>Snímka 15</vt:lpstr>
      <vt:lpstr>Wolfang Amadeus Mozart (1756 – 1791)</vt:lpstr>
      <vt:lpstr>Snímka 17</vt:lpstr>
      <vt:lpstr>Ludwig van Beethoven (1770 – 1827) </vt:lpstr>
      <vt:lpstr>Snímka 19</vt:lpstr>
      <vt:lpstr>Snímka 20</vt:lpstr>
      <vt:lpstr>Ďakujem za pozornosť!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ziak</dc:creator>
  <cp:lastModifiedBy>mpeskova</cp:lastModifiedBy>
  <cp:revision>242</cp:revision>
  <dcterms:created xsi:type="dcterms:W3CDTF">2014-04-11T10:20:02Z</dcterms:created>
  <dcterms:modified xsi:type="dcterms:W3CDTF">2014-04-28T11:08:43Z</dcterms:modified>
</cp:coreProperties>
</file>