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59" r:id="rId4"/>
    <p:sldId id="261" r:id="rId5"/>
    <p:sldId id="263" r:id="rId6"/>
    <p:sldId id="262" r:id="rId7"/>
    <p:sldId id="266" r:id="rId8"/>
    <p:sldId id="267" r:id="rId9"/>
    <p:sldId id="268" r:id="rId10"/>
    <p:sldId id="269" r:id="rId11"/>
    <p:sldId id="265" r:id="rId12"/>
    <p:sldId id="270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EC5E1-6B81-4692-B35A-F6C69C0C8D06}" type="datetimeFigureOut">
              <a:rPr lang="sk-SK" smtClean="0"/>
              <a:t>18. 9. 2014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0C0E1-52C6-4680-A2C1-A010F28694A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4984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883B-899F-48BF-9682-311B84A4FD78}" type="datetimeFigureOut">
              <a:rPr lang="sk-SK" smtClean="0"/>
              <a:pPr/>
              <a:t>18. 9. 2014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8597-16DE-4612-AD00-633E47C899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883B-899F-48BF-9682-311B84A4FD78}" type="datetimeFigureOut">
              <a:rPr lang="sk-SK" smtClean="0"/>
              <a:pPr/>
              <a:t>18. 9. 2014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8597-16DE-4612-AD00-633E47C899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883B-899F-48BF-9682-311B84A4FD78}" type="datetimeFigureOut">
              <a:rPr lang="sk-SK" smtClean="0"/>
              <a:pPr/>
              <a:t>18. 9. 2014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8597-16DE-4612-AD00-633E47C899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883B-899F-48BF-9682-311B84A4FD78}" type="datetimeFigureOut">
              <a:rPr lang="sk-SK" smtClean="0"/>
              <a:pPr/>
              <a:t>18. 9. 2014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8597-16DE-4612-AD00-633E47C899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883B-899F-48BF-9682-311B84A4FD78}" type="datetimeFigureOut">
              <a:rPr lang="sk-SK" smtClean="0"/>
              <a:pPr/>
              <a:t>18. 9. 2014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8597-16DE-4612-AD00-633E47C899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883B-899F-48BF-9682-311B84A4FD78}" type="datetimeFigureOut">
              <a:rPr lang="sk-SK" smtClean="0"/>
              <a:pPr/>
              <a:t>18. 9. 2014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8597-16DE-4612-AD00-633E47C899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883B-899F-48BF-9682-311B84A4FD78}" type="datetimeFigureOut">
              <a:rPr lang="sk-SK" smtClean="0"/>
              <a:pPr/>
              <a:t>18. 9. 2014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8597-16DE-4612-AD00-633E47C899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883B-899F-48BF-9682-311B84A4FD78}" type="datetimeFigureOut">
              <a:rPr lang="sk-SK" smtClean="0"/>
              <a:pPr/>
              <a:t>18. 9. 2014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8597-16DE-4612-AD00-633E47C899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883B-899F-48BF-9682-311B84A4FD78}" type="datetimeFigureOut">
              <a:rPr lang="sk-SK" smtClean="0"/>
              <a:pPr/>
              <a:t>18. 9. 2014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8597-16DE-4612-AD00-633E47C899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883B-899F-48BF-9682-311B84A4FD78}" type="datetimeFigureOut">
              <a:rPr lang="sk-SK" smtClean="0"/>
              <a:pPr/>
              <a:t>18. 9. 2014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8597-16DE-4612-AD00-633E47C899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883B-899F-48BF-9682-311B84A4FD78}" type="datetimeFigureOut">
              <a:rPr lang="sk-SK" smtClean="0"/>
              <a:pPr/>
              <a:t>18. 9. 2014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8597-16DE-4612-AD00-633E47C899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8883B-899F-48BF-9682-311B84A4FD78}" type="datetimeFigureOut">
              <a:rPr lang="sk-SK" smtClean="0"/>
              <a:pPr/>
              <a:t>18. 9. 2014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48597-16DE-4612-AD00-633E47C8993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image" Target="../media/image9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13" Type="http://schemas.openxmlformats.org/officeDocument/2006/relationships/slide" Target="slide8.xml"/><Relationship Id="rId3" Type="http://schemas.openxmlformats.org/officeDocument/2006/relationships/image" Target="../media/image5.jpeg"/><Relationship Id="rId7" Type="http://schemas.openxmlformats.org/officeDocument/2006/relationships/image" Target="../media/image17.gif"/><Relationship Id="rId12" Type="http://schemas.openxmlformats.org/officeDocument/2006/relationships/slide" Target="slide7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11" Type="http://schemas.openxmlformats.org/officeDocument/2006/relationships/image" Target="../media/image20.gif"/><Relationship Id="rId5" Type="http://schemas.openxmlformats.org/officeDocument/2006/relationships/image" Target="../media/image4.jpeg"/><Relationship Id="rId15" Type="http://schemas.openxmlformats.org/officeDocument/2006/relationships/slide" Target="slide10.xml"/><Relationship Id="rId10" Type="http://schemas.openxmlformats.org/officeDocument/2006/relationships/image" Target="../media/image19.gif"/><Relationship Id="rId4" Type="http://schemas.openxmlformats.org/officeDocument/2006/relationships/image" Target="../media/image6.jpeg"/><Relationship Id="rId9" Type="http://schemas.openxmlformats.org/officeDocument/2006/relationships/image" Target="../media/image12.gif"/><Relationship Id="rId14" Type="http://schemas.openxmlformats.org/officeDocument/2006/relationships/slide" Target="sl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image" Target="../media/image4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image" Target="../media/image13.jpeg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ĺžnik 21"/>
          <p:cNvSpPr/>
          <p:nvPr/>
        </p:nvSpPr>
        <p:spPr>
          <a:xfrm>
            <a:off x="5115368" y="6093296"/>
            <a:ext cx="39340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Mgr. Emília </a:t>
            </a:r>
            <a:r>
              <a:rPr lang="sk-SK" sz="32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Simanová</a:t>
            </a:r>
            <a:r>
              <a:rPr lang="sk-SK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endParaRPr lang="sk-SK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30" name="Obrázok 29" descr="muz6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548680"/>
            <a:ext cx="4819650" cy="619125"/>
          </a:xfrm>
          <a:prstGeom prst="rect">
            <a:avLst/>
          </a:prstGeom>
        </p:spPr>
      </p:pic>
      <p:sp>
        <p:nvSpPr>
          <p:cNvPr id="5" name="Obdĺžnik 4"/>
          <p:cNvSpPr/>
          <p:nvPr/>
        </p:nvSpPr>
        <p:spPr>
          <a:xfrm>
            <a:off x="1475656" y="2204864"/>
            <a:ext cx="612068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6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UČÍME SA NOTIČKY</a:t>
            </a:r>
            <a:endParaRPr lang="sk-SK" sz="6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3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2" descr="D:\2013\noty\4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772816"/>
            <a:ext cx="731896" cy="1152128"/>
          </a:xfrm>
          <a:prstGeom prst="rect">
            <a:avLst/>
          </a:prstGeom>
          <a:noFill/>
        </p:spPr>
      </p:pic>
      <p:pic>
        <p:nvPicPr>
          <p:cNvPr id="41" name="Picture 2" descr="D:\2013\noty\4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772816"/>
            <a:ext cx="731896" cy="1152128"/>
          </a:xfrm>
          <a:prstGeom prst="rect">
            <a:avLst/>
          </a:prstGeom>
          <a:noFill/>
        </p:spPr>
      </p:pic>
      <p:pic>
        <p:nvPicPr>
          <p:cNvPr id="2050" name="Picture 2" descr="D:\2013\noty\eigthRe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844824"/>
            <a:ext cx="1181100" cy="904875"/>
          </a:xfrm>
          <a:prstGeom prst="rect">
            <a:avLst/>
          </a:prstGeom>
          <a:noFill/>
        </p:spPr>
      </p:pic>
      <p:pic>
        <p:nvPicPr>
          <p:cNvPr id="19" name="Obrázok 18" descr="8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79712" y="1844824"/>
            <a:ext cx="885782" cy="1080120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17" name="Obrázok 16" descr="kľuč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9552" y="1196752"/>
            <a:ext cx="1440160" cy="2088232"/>
          </a:xfrm>
          <a:prstGeom prst="rect">
            <a:avLst/>
          </a:prstGeom>
        </p:spPr>
      </p:pic>
      <p:cxnSp>
        <p:nvCxnSpPr>
          <p:cNvPr id="4" name="Rovná spojnica 3"/>
          <p:cNvCxnSpPr/>
          <p:nvPr/>
        </p:nvCxnSpPr>
        <p:spPr>
          <a:xfrm>
            <a:off x="539552" y="1916832"/>
            <a:ext cx="4680520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ovná spojnica 4"/>
          <p:cNvCxnSpPr/>
          <p:nvPr/>
        </p:nvCxnSpPr>
        <p:spPr>
          <a:xfrm>
            <a:off x="539552" y="2132856"/>
            <a:ext cx="4680520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nica 5"/>
          <p:cNvCxnSpPr/>
          <p:nvPr/>
        </p:nvCxnSpPr>
        <p:spPr>
          <a:xfrm>
            <a:off x="611560" y="2348880"/>
            <a:ext cx="460851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nica 6"/>
          <p:cNvCxnSpPr/>
          <p:nvPr/>
        </p:nvCxnSpPr>
        <p:spPr>
          <a:xfrm>
            <a:off x="611560" y="2564904"/>
            <a:ext cx="460851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539552" y="2780928"/>
            <a:ext cx="4680520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BlokTextu 26"/>
          <p:cNvSpPr txBox="1"/>
          <p:nvPr/>
        </p:nvSpPr>
        <p:spPr>
          <a:xfrm>
            <a:off x="1835696" y="332656"/>
            <a:ext cx="6480720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sk-SK" sz="4000" b="1" dirty="0" smtClean="0"/>
              <a:t>Osminová nota trvá 1/2 doby</a:t>
            </a:r>
            <a:endParaRPr lang="sk-SK" sz="4000" b="1" dirty="0"/>
          </a:p>
        </p:txBody>
      </p:sp>
      <p:cxnSp>
        <p:nvCxnSpPr>
          <p:cNvPr id="29" name="Rovná spojovacia šípka 28"/>
          <p:cNvCxnSpPr/>
          <p:nvPr/>
        </p:nvCxnSpPr>
        <p:spPr>
          <a:xfrm flipH="1">
            <a:off x="2267744" y="3212976"/>
            <a:ext cx="72008" cy="13681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BlokTextu 29"/>
          <p:cNvSpPr txBox="1"/>
          <p:nvPr/>
        </p:nvSpPr>
        <p:spPr>
          <a:xfrm>
            <a:off x="1259632" y="4797152"/>
            <a:ext cx="165618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sk-SK" dirty="0" smtClean="0"/>
              <a:t>osminové  noty</a:t>
            </a:r>
            <a:endParaRPr lang="sk-SK" dirty="0"/>
          </a:p>
        </p:txBody>
      </p:sp>
      <p:cxnSp>
        <p:nvCxnSpPr>
          <p:cNvPr id="31" name="Rovná spojovacia šípka 30"/>
          <p:cNvCxnSpPr/>
          <p:nvPr/>
        </p:nvCxnSpPr>
        <p:spPr>
          <a:xfrm>
            <a:off x="5292080" y="2276872"/>
            <a:ext cx="1008112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BlokTextu 33"/>
          <p:cNvSpPr txBox="1"/>
          <p:nvPr/>
        </p:nvSpPr>
        <p:spPr>
          <a:xfrm>
            <a:off x="6372200" y="2852936"/>
            <a:ext cx="2088232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sk-SK" dirty="0" smtClean="0"/>
              <a:t>osminová pomlčka</a:t>
            </a:r>
            <a:endParaRPr lang="sk-SK" dirty="0"/>
          </a:p>
        </p:txBody>
      </p:sp>
      <p:sp>
        <p:nvSpPr>
          <p:cNvPr id="35" name="BlokTextu 34"/>
          <p:cNvSpPr txBox="1"/>
          <p:nvPr/>
        </p:nvSpPr>
        <p:spPr>
          <a:xfrm>
            <a:off x="4355976" y="3573016"/>
            <a:ext cx="3960440" cy="304698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Rytmická skratka- ti</a:t>
            </a:r>
          </a:p>
          <a:p>
            <a:r>
              <a:rPr lang="sk-SK" sz="3200" dirty="0" smtClean="0"/>
              <a:t>            </a:t>
            </a:r>
          </a:p>
          <a:p>
            <a:r>
              <a:rPr lang="sk-SK" sz="3200" dirty="0" smtClean="0"/>
              <a:t>                  Ti</a:t>
            </a:r>
          </a:p>
          <a:p>
            <a:r>
              <a:rPr lang="sk-SK" sz="3200" dirty="0" smtClean="0"/>
              <a:t>            </a:t>
            </a:r>
          </a:p>
          <a:p>
            <a:endParaRPr lang="sk-SK" sz="3200" dirty="0" smtClean="0"/>
          </a:p>
          <a:p>
            <a:endParaRPr lang="sk-SK" sz="3200" dirty="0"/>
          </a:p>
        </p:txBody>
      </p:sp>
      <p:cxnSp>
        <p:nvCxnSpPr>
          <p:cNvPr id="43" name="Rovná spojnica 42"/>
          <p:cNvCxnSpPr/>
          <p:nvPr/>
        </p:nvCxnSpPr>
        <p:spPr>
          <a:xfrm>
            <a:off x="3491880" y="1844824"/>
            <a:ext cx="79208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ovná spojovacia šípka 43"/>
          <p:cNvCxnSpPr/>
          <p:nvPr/>
        </p:nvCxnSpPr>
        <p:spPr>
          <a:xfrm flipH="1">
            <a:off x="2267744" y="3284984"/>
            <a:ext cx="1296144" cy="13681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Obrázok 53" descr="8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4653136"/>
            <a:ext cx="885782" cy="957902"/>
          </a:xfrm>
          <a:prstGeom prst="rect">
            <a:avLst/>
          </a:prstGeom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  <p:sp>
        <p:nvSpPr>
          <p:cNvPr id="55" name="Tlačidlo akcie: Koniec 54">
            <a:hlinkClick r:id="rId6" action="ppaction://hlinksldjump" highlightClick="1"/>
          </p:cNvPr>
          <p:cNvSpPr/>
          <p:nvPr/>
        </p:nvSpPr>
        <p:spPr>
          <a:xfrm>
            <a:off x="8604448" y="6309320"/>
            <a:ext cx="360040" cy="360040"/>
          </a:xfrm>
          <a:prstGeom prst="actionButtonEnd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  <p:bldP spid="34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ál 37"/>
          <p:cNvSpPr/>
          <p:nvPr/>
        </p:nvSpPr>
        <p:spPr>
          <a:xfrm rot="5400000">
            <a:off x="5723620" y="1376772"/>
            <a:ext cx="2592288" cy="42484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3" name="Obdĺžnik 22"/>
          <p:cNvSpPr/>
          <p:nvPr/>
        </p:nvSpPr>
        <p:spPr>
          <a:xfrm>
            <a:off x="5508104" y="4725144"/>
            <a:ext cx="3456384" cy="19442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Ovál 21"/>
          <p:cNvSpPr/>
          <p:nvPr/>
        </p:nvSpPr>
        <p:spPr>
          <a:xfrm>
            <a:off x="5940152" y="332656"/>
            <a:ext cx="2808312" cy="194421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9" name="Obrázok 8" descr="8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5589240"/>
            <a:ext cx="885782" cy="957902"/>
          </a:xfrm>
          <a:prstGeom prst="rect">
            <a:avLst/>
          </a:prstGeom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  <p:pic>
        <p:nvPicPr>
          <p:cNvPr id="10" name="Obrázok 9" descr="4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6296" y="5589240"/>
            <a:ext cx="648072" cy="956414"/>
          </a:xfrm>
          <a:prstGeom prst="rect">
            <a:avLst/>
          </a:prstGeom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  <p:pic>
        <p:nvPicPr>
          <p:cNvPr id="11" name="Obrázok 10" descr="2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172400" y="5517232"/>
            <a:ext cx="720080" cy="1062682"/>
          </a:xfrm>
          <a:prstGeom prst="rect">
            <a:avLst/>
          </a:prstGeom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  <p:pic>
        <p:nvPicPr>
          <p:cNvPr id="12" name="Obrázok 11" descr="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76256" y="4941168"/>
            <a:ext cx="720080" cy="465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  <p:sp>
        <p:nvSpPr>
          <p:cNvPr id="13" name="BlokTextu 12"/>
          <p:cNvSpPr txBox="1"/>
          <p:nvPr/>
        </p:nvSpPr>
        <p:spPr>
          <a:xfrm>
            <a:off x="467544" y="1268760"/>
            <a:ext cx="165618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sk-SK" b="1" i="1" dirty="0" smtClean="0"/>
              <a:t>celá nota</a:t>
            </a:r>
            <a:endParaRPr lang="sk-SK" b="1" i="1" dirty="0"/>
          </a:p>
        </p:txBody>
      </p:sp>
      <p:sp>
        <p:nvSpPr>
          <p:cNvPr id="14" name="BlokTextu 13"/>
          <p:cNvSpPr txBox="1"/>
          <p:nvPr/>
        </p:nvSpPr>
        <p:spPr>
          <a:xfrm>
            <a:off x="467544" y="2924944"/>
            <a:ext cx="165618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sk-SK" b="1" i="1" dirty="0" smtClean="0"/>
              <a:t>polová  nota</a:t>
            </a:r>
            <a:endParaRPr lang="sk-SK" b="1" i="1" dirty="0"/>
          </a:p>
        </p:txBody>
      </p:sp>
      <p:sp>
        <p:nvSpPr>
          <p:cNvPr id="15" name="BlokTextu 14"/>
          <p:cNvSpPr txBox="1"/>
          <p:nvPr/>
        </p:nvSpPr>
        <p:spPr>
          <a:xfrm>
            <a:off x="467544" y="4437112"/>
            <a:ext cx="165618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sk-SK" b="1" i="1" dirty="0" smtClean="0"/>
              <a:t>štvrťová  nota</a:t>
            </a:r>
            <a:endParaRPr lang="sk-SK" b="1" i="1" dirty="0"/>
          </a:p>
        </p:txBody>
      </p:sp>
      <p:sp>
        <p:nvSpPr>
          <p:cNvPr id="16" name="BlokTextu 15"/>
          <p:cNvSpPr txBox="1"/>
          <p:nvPr/>
        </p:nvSpPr>
        <p:spPr>
          <a:xfrm>
            <a:off x="467544" y="6093296"/>
            <a:ext cx="165618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sk-SK" b="1" i="1" dirty="0" smtClean="0"/>
              <a:t>osminová  nota</a:t>
            </a:r>
            <a:endParaRPr lang="sk-SK" b="1" i="1" dirty="0"/>
          </a:p>
        </p:txBody>
      </p:sp>
      <p:sp>
        <p:nvSpPr>
          <p:cNvPr id="17" name="BlokTextu 16"/>
          <p:cNvSpPr txBox="1"/>
          <p:nvPr/>
        </p:nvSpPr>
        <p:spPr>
          <a:xfrm>
            <a:off x="7380312" y="836712"/>
            <a:ext cx="93610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sk-SK" b="1" i="1" dirty="0" smtClean="0"/>
              <a:t>2 doby</a:t>
            </a:r>
            <a:endParaRPr lang="sk-SK" b="1" i="1" dirty="0"/>
          </a:p>
        </p:txBody>
      </p:sp>
      <p:sp>
        <p:nvSpPr>
          <p:cNvPr id="18" name="BlokTextu 17"/>
          <p:cNvSpPr txBox="1"/>
          <p:nvPr/>
        </p:nvSpPr>
        <p:spPr>
          <a:xfrm>
            <a:off x="6300192" y="1340768"/>
            <a:ext cx="93610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sk-SK" b="1" i="1" dirty="0" smtClean="0"/>
              <a:t>1 doba</a:t>
            </a:r>
            <a:endParaRPr lang="sk-SK" b="1" i="1" dirty="0"/>
          </a:p>
        </p:txBody>
      </p:sp>
      <p:sp>
        <p:nvSpPr>
          <p:cNvPr id="19" name="BlokTextu 18"/>
          <p:cNvSpPr txBox="1"/>
          <p:nvPr/>
        </p:nvSpPr>
        <p:spPr>
          <a:xfrm>
            <a:off x="6228184" y="836712"/>
            <a:ext cx="108012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sk-SK" b="1" i="1" dirty="0" smtClean="0"/>
              <a:t>1/2 doby</a:t>
            </a:r>
            <a:endParaRPr lang="sk-SK" b="1" i="1" dirty="0"/>
          </a:p>
        </p:txBody>
      </p:sp>
      <p:sp>
        <p:nvSpPr>
          <p:cNvPr id="20" name="BlokTextu 19"/>
          <p:cNvSpPr txBox="1"/>
          <p:nvPr/>
        </p:nvSpPr>
        <p:spPr>
          <a:xfrm>
            <a:off x="7380312" y="1340768"/>
            <a:ext cx="936104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r>
              <a:rPr lang="sk-SK" b="1" i="1" dirty="0" smtClean="0"/>
              <a:t>4 doby</a:t>
            </a:r>
            <a:endParaRPr lang="sk-SK" b="1" i="1" dirty="0"/>
          </a:p>
        </p:txBody>
      </p:sp>
      <p:pic>
        <p:nvPicPr>
          <p:cNvPr id="34" name="Obrázok 33" descr="EighthRest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72200" y="3356992"/>
            <a:ext cx="1168524" cy="10224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35" name="Obrázok 34" descr="HalfRest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76056" y="2924944"/>
            <a:ext cx="1152128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36" name="Obrázok 35" descr="QuarterRest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300192" y="2276872"/>
            <a:ext cx="1168524" cy="10224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37" name="Obrázok 36" descr="WholeRest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596336" y="2780928"/>
            <a:ext cx="1168524" cy="10224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9" name="BlokTextu 38"/>
          <p:cNvSpPr txBox="1"/>
          <p:nvPr/>
        </p:nvSpPr>
        <p:spPr>
          <a:xfrm>
            <a:off x="323528" y="0"/>
            <a:ext cx="7776864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r>
              <a:rPr lang="sk-SK" dirty="0" smtClean="0"/>
              <a:t>Priraď k pomenovaniu správnu notu, koľko má dôb a pomlčku, ktorá k nej patrí.</a:t>
            </a:r>
          </a:p>
          <a:p>
            <a:r>
              <a:rPr lang="sk-SK" dirty="0" smtClean="0"/>
              <a:t>Postupuj po riadkoch.</a:t>
            </a:r>
            <a:endParaRPr lang="sk-SK" dirty="0"/>
          </a:p>
        </p:txBody>
      </p:sp>
      <p:pic>
        <p:nvPicPr>
          <p:cNvPr id="40" name="Obrázok 39" descr="abd79d3612_73077257_t1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884368" y="4509120"/>
            <a:ext cx="923925" cy="819150"/>
          </a:xfrm>
          <a:prstGeom prst="rect">
            <a:avLst/>
          </a:prstGeom>
        </p:spPr>
      </p:pic>
      <p:sp>
        <p:nvSpPr>
          <p:cNvPr id="24" name="Tlačidlo akcie: Pomocník 23">
            <a:hlinkClick r:id="rId12" action="ppaction://hlinksldjump" highlightClick="1"/>
          </p:cNvPr>
          <p:cNvSpPr/>
          <p:nvPr/>
        </p:nvSpPr>
        <p:spPr>
          <a:xfrm>
            <a:off x="1115616" y="836712"/>
            <a:ext cx="360040" cy="360040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5" name="Tlačidlo akcie: Pomocník 24">
            <a:hlinkClick r:id="rId13" action="ppaction://hlinksldjump" highlightClick="1"/>
          </p:cNvPr>
          <p:cNvSpPr/>
          <p:nvPr/>
        </p:nvSpPr>
        <p:spPr>
          <a:xfrm>
            <a:off x="1115616" y="2492896"/>
            <a:ext cx="360040" cy="360040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Tlačidlo akcie: Pomocník 25">
            <a:hlinkClick r:id="rId14" action="ppaction://hlinksldjump" highlightClick="1"/>
          </p:cNvPr>
          <p:cNvSpPr/>
          <p:nvPr/>
        </p:nvSpPr>
        <p:spPr>
          <a:xfrm>
            <a:off x="1115616" y="4005064"/>
            <a:ext cx="360040" cy="360040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7" name="Tlačidlo akcie: Pomocník 26">
            <a:hlinkClick r:id="rId15" action="ppaction://hlinksldjump" highlightClick="1"/>
          </p:cNvPr>
          <p:cNvSpPr/>
          <p:nvPr/>
        </p:nvSpPr>
        <p:spPr>
          <a:xfrm>
            <a:off x="1115616" y="5661248"/>
            <a:ext cx="360040" cy="360040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6241E-6 L -0.4724 -0.5375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00" y="-2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6.7083E-7 L -0.40555 -0.0060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5.73676E-7 L -0.26077 -0.2634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0" y="-13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40805E-6 L -0.60642 -0.4341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300" y="-2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6.98589E-7 L -0.40555 0.3090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00" y="1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01874E-6 L 0.02361 -0.0629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0" y="-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74185E-6 L -0.5 -0.2061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0" y="-10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6.7083E-7 L -0.28732 0.455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00" y="2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6.01434E-7 L -0.1191 0.2718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0" y="1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74185E-6 L -0.33194 0.02475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00" y="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6.98589E-7 L -0.29531 0.7601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00" y="3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00023E-6 L -0.12812 0.3280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00" y="1640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3" grpId="0" animBg="1"/>
      <p:bldP spid="22" grpId="0" animBg="1"/>
      <p:bldP spid="17" grpId="0" animBg="1"/>
      <p:bldP spid="18" grpId="0" animBg="1"/>
      <p:bldP spid="19" grpId="0" animBg="1"/>
      <p:bldP spid="20" grpId="0" animBg="1"/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1475656" y="2204864"/>
            <a:ext cx="6143028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6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ĎAKUJEM </a:t>
            </a:r>
          </a:p>
          <a:p>
            <a:pPr algn="ctr"/>
            <a:r>
              <a:rPr lang="sk-SK" sz="66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ZA POZORNOSŤ !</a:t>
            </a:r>
            <a:endParaRPr lang="sk-SK" sz="6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412776"/>
            <a:ext cx="720080" cy="465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  <p:pic>
        <p:nvPicPr>
          <p:cNvPr id="5" name="Obrázok 4" descr="2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2420888"/>
            <a:ext cx="720080" cy="1062682"/>
          </a:xfrm>
          <a:prstGeom prst="rect">
            <a:avLst/>
          </a:prstGeom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  <p:pic>
        <p:nvPicPr>
          <p:cNvPr id="6" name="Obrázok 5" descr="8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5517232"/>
            <a:ext cx="885782" cy="957902"/>
          </a:xfrm>
          <a:prstGeom prst="rect">
            <a:avLst/>
          </a:prstGeom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  <p:pic>
        <p:nvPicPr>
          <p:cNvPr id="7" name="Obrázok 6" descr="4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4005064"/>
            <a:ext cx="648072" cy="956414"/>
          </a:xfrm>
          <a:prstGeom prst="rect">
            <a:avLst/>
          </a:prstGeom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  <p:sp>
        <p:nvSpPr>
          <p:cNvPr id="8" name="Obdĺžnik 7"/>
          <p:cNvSpPr/>
          <p:nvPr/>
        </p:nvSpPr>
        <p:spPr>
          <a:xfrm>
            <a:off x="3275856" y="188640"/>
            <a:ext cx="3312368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 lIns="91440" tIns="45720" rIns="91440" bIns="45720">
            <a:prstTxWarp prst="textInflate">
              <a:avLst/>
            </a:prstTxWarp>
            <a:spAutoFit/>
          </a:bodyPr>
          <a:lstStyle/>
          <a:p>
            <a:pPr algn="ctr"/>
            <a:r>
              <a:rPr lang="sk-SK" sz="5400" b="1" cap="all" dirty="0" smtClean="0">
                <a:ln w="9000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NOTY</a:t>
            </a:r>
            <a:endParaRPr lang="sk-SK" sz="5400" b="1" cap="all" spc="0" dirty="0">
              <a:ln w="9000" cmpd="sng">
                <a:solidFill>
                  <a:schemeClr val="accent4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1331640" y="1412776"/>
            <a:ext cx="2592288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Celá nota</a:t>
            </a:r>
            <a:endParaRPr lang="sk-SK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1331640" y="2852936"/>
            <a:ext cx="2636811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Polová nota</a:t>
            </a:r>
            <a:endParaRPr lang="sk-SK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1331640" y="4365104"/>
            <a:ext cx="3030509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Štvrťová nota</a:t>
            </a:r>
            <a:endParaRPr lang="sk-SK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1331640" y="5805264"/>
            <a:ext cx="3185872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Osminová nota</a:t>
            </a:r>
            <a:endParaRPr lang="sk-SK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000"/>
                            </p:stCondLst>
                            <p:childTnLst>
                              <p:par>
                                <p:cTn id="3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kolac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772816"/>
            <a:ext cx="6624736" cy="471236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</p:pic>
      <p:sp>
        <p:nvSpPr>
          <p:cNvPr id="7" name="Obdĺžnik 6"/>
          <p:cNvSpPr/>
          <p:nvPr/>
        </p:nvSpPr>
        <p:spPr>
          <a:xfrm>
            <a:off x="323528" y="404664"/>
            <a:ext cx="3378745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CELÁ NOTA</a:t>
            </a:r>
            <a:endParaRPr lang="sk-SK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" name="Obrázok 7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404664"/>
            <a:ext cx="1400825" cy="90594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</p:pic>
      <p:sp>
        <p:nvSpPr>
          <p:cNvPr id="9" name="BlokTextu 8"/>
          <p:cNvSpPr txBox="1"/>
          <p:nvPr/>
        </p:nvSpPr>
        <p:spPr>
          <a:xfrm>
            <a:off x="3851920" y="17728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celý koláč</a:t>
            </a:r>
            <a:endParaRPr lang="sk-SK" b="1" dirty="0"/>
          </a:p>
        </p:txBody>
      </p:sp>
      <p:sp>
        <p:nvSpPr>
          <p:cNvPr id="10" name="Rovná sa 9"/>
          <p:cNvSpPr/>
          <p:nvPr/>
        </p:nvSpPr>
        <p:spPr>
          <a:xfrm>
            <a:off x="5724128" y="764704"/>
            <a:ext cx="648072" cy="360040"/>
          </a:xfrm>
          <a:prstGeom prst="mathEqual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6516216" y="404664"/>
            <a:ext cx="2133405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 doby</a:t>
            </a:r>
            <a:endParaRPr lang="sk-SK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600" decel="100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51520" y="476672"/>
            <a:ext cx="4326121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POLOVÁ NOTA</a:t>
            </a:r>
            <a:endParaRPr lang="sk-SK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Obrázok 4" descr="kolac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844824"/>
            <a:ext cx="6408712" cy="455869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</p:pic>
      <p:pic>
        <p:nvPicPr>
          <p:cNvPr id="6" name="Obrázok 5" descr="2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188641"/>
            <a:ext cx="864096" cy="1275218"/>
          </a:xfrm>
          <a:prstGeom prst="rect">
            <a:avLst/>
          </a:prstGeom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  <p:sp>
        <p:nvSpPr>
          <p:cNvPr id="7" name="Mínus 6"/>
          <p:cNvSpPr/>
          <p:nvPr/>
        </p:nvSpPr>
        <p:spPr>
          <a:xfrm rot="16200000">
            <a:off x="1511660" y="3897052"/>
            <a:ext cx="5688632" cy="576064"/>
          </a:xfrm>
          <a:prstGeom prst="mathMinus">
            <a:avLst>
              <a:gd name="adj1" fmla="val 2673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Rovná sa 7"/>
          <p:cNvSpPr/>
          <p:nvPr/>
        </p:nvSpPr>
        <p:spPr>
          <a:xfrm>
            <a:off x="5724128" y="764704"/>
            <a:ext cx="648072" cy="360040"/>
          </a:xfrm>
          <a:prstGeom prst="mathEqual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6516216" y="476672"/>
            <a:ext cx="2205413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doby</a:t>
            </a:r>
            <a:endParaRPr lang="sk-SK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5364088" y="19888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polovica  koláča</a:t>
            </a: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6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kolac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772816"/>
            <a:ext cx="6624736" cy="471236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</p:pic>
      <p:sp>
        <p:nvSpPr>
          <p:cNvPr id="7" name="Obdĺžnik 6"/>
          <p:cNvSpPr/>
          <p:nvPr/>
        </p:nvSpPr>
        <p:spPr>
          <a:xfrm>
            <a:off x="179512" y="404664"/>
            <a:ext cx="4188761" cy="7694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ŠTVRŤOVÁ NOTA</a:t>
            </a:r>
            <a:endParaRPr lang="sk-SK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5580112" y="198884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štvrtina koláča</a:t>
            </a:r>
            <a:endParaRPr lang="sk-SK" b="1" dirty="0"/>
          </a:p>
        </p:txBody>
      </p:sp>
      <p:pic>
        <p:nvPicPr>
          <p:cNvPr id="6" name="Obrázok 5" descr="4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404664"/>
            <a:ext cx="648072" cy="956414"/>
          </a:xfrm>
          <a:prstGeom prst="rect">
            <a:avLst/>
          </a:prstGeom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  <p:sp>
        <p:nvSpPr>
          <p:cNvPr id="10" name="Rovná sa 9"/>
          <p:cNvSpPr/>
          <p:nvPr/>
        </p:nvSpPr>
        <p:spPr>
          <a:xfrm>
            <a:off x="5364088" y="692696"/>
            <a:ext cx="648072" cy="360040"/>
          </a:xfrm>
          <a:prstGeom prst="mathEqual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6084168" y="332656"/>
            <a:ext cx="2205413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r>
              <a:rPr lang="sk-SK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doba</a:t>
            </a:r>
            <a:endParaRPr lang="sk-SK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Mínus 15"/>
          <p:cNvSpPr/>
          <p:nvPr/>
        </p:nvSpPr>
        <p:spPr>
          <a:xfrm rot="16200000">
            <a:off x="1475656" y="3933056"/>
            <a:ext cx="5760640" cy="576064"/>
          </a:xfrm>
          <a:prstGeom prst="mathMinus">
            <a:avLst>
              <a:gd name="adj1" fmla="val 2673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Mínus 16"/>
          <p:cNvSpPr/>
          <p:nvPr/>
        </p:nvSpPr>
        <p:spPr>
          <a:xfrm>
            <a:off x="323528" y="3717032"/>
            <a:ext cx="8064896" cy="576064"/>
          </a:xfrm>
          <a:prstGeom prst="mathMinus">
            <a:avLst>
              <a:gd name="adj1" fmla="val 2673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6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kolac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772816"/>
            <a:ext cx="6624736" cy="471236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</p:pic>
      <p:sp>
        <p:nvSpPr>
          <p:cNvPr id="7" name="Obdĺžnik 6"/>
          <p:cNvSpPr/>
          <p:nvPr/>
        </p:nvSpPr>
        <p:spPr>
          <a:xfrm>
            <a:off x="179512" y="476672"/>
            <a:ext cx="4310604" cy="7694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OSMINOVÁ NOTA</a:t>
            </a:r>
            <a:endParaRPr lang="sk-SK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5076056" y="191683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osmina koláča</a:t>
            </a:r>
            <a:endParaRPr lang="sk-SK" dirty="0"/>
          </a:p>
        </p:txBody>
      </p:sp>
      <p:pic>
        <p:nvPicPr>
          <p:cNvPr id="6" name="Obrázok 5" descr="8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60648"/>
            <a:ext cx="1152128" cy="1245934"/>
          </a:xfrm>
          <a:prstGeom prst="rect">
            <a:avLst/>
          </a:prstGeom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  <p:sp>
        <p:nvSpPr>
          <p:cNvPr id="10" name="Rovná sa 9"/>
          <p:cNvSpPr/>
          <p:nvPr/>
        </p:nvSpPr>
        <p:spPr>
          <a:xfrm>
            <a:off x="5868144" y="764704"/>
            <a:ext cx="504056" cy="360040"/>
          </a:xfrm>
          <a:prstGeom prst="mathEqual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6516216" y="476672"/>
            <a:ext cx="2448272" cy="7694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1/2</a:t>
            </a:r>
            <a:r>
              <a:rPr lang="sk-SK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doby</a:t>
            </a:r>
            <a:endParaRPr lang="sk-SK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Mínus 11"/>
          <p:cNvSpPr/>
          <p:nvPr/>
        </p:nvSpPr>
        <p:spPr>
          <a:xfrm rot="16200000">
            <a:off x="1439652" y="3897052"/>
            <a:ext cx="5832648" cy="576064"/>
          </a:xfrm>
          <a:prstGeom prst="mathMinus">
            <a:avLst>
              <a:gd name="adj1" fmla="val 2673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Mínus 12"/>
          <p:cNvSpPr/>
          <p:nvPr/>
        </p:nvSpPr>
        <p:spPr>
          <a:xfrm>
            <a:off x="323528" y="3717032"/>
            <a:ext cx="7704856" cy="576064"/>
          </a:xfrm>
          <a:prstGeom prst="mathMinus">
            <a:avLst>
              <a:gd name="adj1" fmla="val 2673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Mínus 13"/>
          <p:cNvSpPr/>
          <p:nvPr/>
        </p:nvSpPr>
        <p:spPr>
          <a:xfrm rot="19509566">
            <a:off x="713742" y="3494896"/>
            <a:ext cx="7926574" cy="576064"/>
          </a:xfrm>
          <a:prstGeom prst="mathMinus">
            <a:avLst>
              <a:gd name="adj1" fmla="val 2673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Mínus 14"/>
          <p:cNvSpPr/>
          <p:nvPr/>
        </p:nvSpPr>
        <p:spPr>
          <a:xfrm rot="12903069">
            <a:off x="985292" y="3855616"/>
            <a:ext cx="7007995" cy="576064"/>
          </a:xfrm>
          <a:prstGeom prst="mathMinus">
            <a:avLst>
              <a:gd name="adj1" fmla="val 2098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Zástupný symbol obsahu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492896"/>
            <a:ext cx="748662" cy="576064"/>
          </a:xfrm>
          <a:prstGeom prst="rect">
            <a:avLst/>
          </a:prstGeom>
        </p:spPr>
      </p:pic>
      <p:pic>
        <p:nvPicPr>
          <p:cNvPr id="17" name="Obrázok 16" descr="kľuč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196752"/>
            <a:ext cx="1440160" cy="2088232"/>
          </a:xfrm>
          <a:prstGeom prst="rect">
            <a:avLst/>
          </a:prstGeom>
        </p:spPr>
      </p:pic>
      <p:cxnSp>
        <p:nvCxnSpPr>
          <p:cNvPr id="4" name="Rovná spojnica 3"/>
          <p:cNvCxnSpPr/>
          <p:nvPr/>
        </p:nvCxnSpPr>
        <p:spPr>
          <a:xfrm>
            <a:off x="539552" y="1916832"/>
            <a:ext cx="316835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ovná spojnica 4"/>
          <p:cNvCxnSpPr/>
          <p:nvPr/>
        </p:nvCxnSpPr>
        <p:spPr>
          <a:xfrm>
            <a:off x="539552" y="2132856"/>
            <a:ext cx="316835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nica 5"/>
          <p:cNvCxnSpPr/>
          <p:nvPr/>
        </p:nvCxnSpPr>
        <p:spPr>
          <a:xfrm>
            <a:off x="539552" y="2348880"/>
            <a:ext cx="316835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nica 6"/>
          <p:cNvCxnSpPr/>
          <p:nvPr/>
        </p:nvCxnSpPr>
        <p:spPr>
          <a:xfrm>
            <a:off x="539552" y="2564904"/>
            <a:ext cx="316835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539552" y="2780928"/>
            <a:ext cx="316835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Mínus 25"/>
          <p:cNvSpPr/>
          <p:nvPr/>
        </p:nvSpPr>
        <p:spPr>
          <a:xfrm>
            <a:off x="2987824" y="1988840"/>
            <a:ext cx="576064" cy="43204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7" name="BlokTextu 26"/>
          <p:cNvSpPr txBox="1"/>
          <p:nvPr/>
        </p:nvSpPr>
        <p:spPr>
          <a:xfrm>
            <a:off x="1835696" y="332656"/>
            <a:ext cx="4824536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sk-SK" sz="4000" b="1" dirty="0" smtClean="0"/>
              <a:t>Celá nota trvá 4 doby</a:t>
            </a:r>
            <a:endParaRPr lang="sk-SK" sz="4000" b="1" dirty="0"/>
          </a:p>
        </p:txBody>
      </p:sp>
      <p:cxnSp>
        <p:nvCxnSpPr>
          <p:cNvPr id="29" name="Rovná spojovacia šípka 28"/>
          <p:cNvCxnSpPr/>
          <p:nvPr/>
        </p:nvCxnSpPr>
        <p:spPr>
          <a:xfrm flipH="1">
            <a:off x="1979712" y="3284984"/>
            <a:ext cx="288032" cy="14401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BlokTextu 29"/>
          <p:cNvSpPr txBox="1"/>
          <p:nvPr/>
        </p:nvSpPr>
        <p:spPr>
          <a:xfrm>
            <a:off x="1187624" y="5013176"/>
            <a:ext cx="129614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sk-SK" dirty="0" smtClean="0"/>
              <a:t>celá nota</a:t>
            </a:r>
            <a:endParaRPr lang="sk-SK" dirty="0"/>
          </a:p>
        </p:txBody>
      </p:sp>
      <p:cxnSp>
        <p:nvCxnSpPr>
          <p:cNvPr id="31" name="Rovná spojovacia šípka 30"/>
          <p:cNvCxnSpPr/>
          <p:nvPr/>
        </p:nvCxnSpPr>
        <p:spPr>
          <a:xfrm>
            <a:off x="3779912" y="2276872"/>
            <a:ext cx="1224136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BlokTextu 33"/>
          <p:cNvSpPr txBox="1"/>
          <p:nvPr/>
        </p:nvSpPr>
        <p:spPr>
          <a:xfrm>
            <a:off x="5220072" y="2852936"/>
            <a:ext cx="158417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sk-SK" dirty="0" smtClean="0"/>
              <a:t>celá pomlčka</a:t>
            </a:r>
            <a:endParaRPr lang="sk-SK" dirty="0"/>
          </a:p>
        </p:txBody>
      </p:sp>
      <p:sp>
        <p:nvSpPr>
          <p:cNvPr id="35" name="BlokTextu 34"/>
          <p:cNvSpPr txBox="1"/>
          <p:nvPr/>
        </p:nvSpPr>
        <p:spPr>
          <a:xfrm>
            <a:off x="4355976" y="3573016"/>
            <a:ext cx="3960440" cy="304698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Rytmická skratka- tú</a:t>
            </a:r>
          </a:p>
          <a:p>
            <a:r>
              <a:rPr lang="sk-SK" sz="3200" dirty="0" smtClean="0"/>
              <a:t>            </a:t>
            </a:r>
          </a:p>
          <a:p>
            <a:r>
              <a:rPr lang="sk-SK" sz="3200" dirty="0" smtClean="0"/>
              <a:t>                  Tú- ú- ú- ú</a:t>
            </a:r>
          </a:p>
          <a:p>
            <a:r>
              <a:rPr lang="sk-SK" sz="3200" dirty="0" smtClean="0"/>
              <a:t>            </a:t>
            </a:r>
          </a:p>
          <a:p>
            <a:endParaRPr lang="sk-SK" sz="3200" dirty="0" smtClean="0"/>
          </a:p>
          <a:p>
            <a:endParaRPr lang="sk-SK" sz="3200" dirty="0"/>
          </a:p>
        </p:txBody>
      </p:sp>
      <p:pic>
        <p:nvPicPr>
          <p:cNvPr id="36" name="Zástupný symbol obsahu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4581128"/>
            <a:ext cx="748662" cy="576064"/>
          </a:xfrm>
          <a:prstGeom prst="rect">
            <a:avLst/>
          </a:prstGeom>
        </p:spPr>
      </p:pic>
      <p:sp>
        <p:nvSpPr>
          <p:cNvPr id="38" name="Tlačidlo akcie: Koniec 37">
            <a:hlinkClick r:id="rId4" action="ppaction://hlinksldjump" highlightClick="1"/>
          </p:cNvPr>
          <p:cNvSpPr/>
          <p:nvPr/>
        </p:nvSpPr>
        <p:spPr>
          <a:xfrm>
            <a:off x="8604448" y="6381328"/>
            <a:ext cx="360040" cy="360040"/>
          </a:xfrm>
          <a:prstGeom prst="actionButtonEnd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6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60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6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Zástupný symbol obsahu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492896"/>
            <a:ext cx="748662" cy="576064"/>
          </a:xfrm>
          <a:prstGeom prst="rect">
            <a:avLst/>
          </a:prstGeom>
        </p:spPr>
      </p:pic>
      <p:pic>
        <p:nvPicPr>
          <p:cNvPr id="17" name="Obrázok 16" descr="kľuč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196752"/>
            <a:ext cx="1440160" cy="2088232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</p:pic>
      <p:cxnSp>
        <p:nvCxnSpPr>
          <p:cNvPr id="4" name="Rovná spojnica 3"/>
          <p:cNvCxnSpPr/>
          <p:nvPr/>
        </p:nvCxnSpPr>
        <p:spPr>
          <a:xfrm>
            <a:off x="539552" y="1916832"/>
            <a:ext cx="316835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ovná spojnica 4"/>
          <p:cNvCxnSpPr/>
          <p:nvPr/>
        </p:nvCxnSpPr>
        <p:spPr>
          <a:xfrm>
            <a:off x="539552" y="2132856"/>
            <a:ext cx="316835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nica 5"/>
          <p:cNvCxnSpPr/>
          <p:nvPr/>
        </p:nvCxnSpPr>
        <p:spPr>
          <a:xfrm>
            <a:off x="539552" y="2348880"/>
            <a:ext cx="316835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nica 6"/>
          <p:cNvCxnSpPr/>
          <p:nvPr/>
        </p:nvCxnSpPr>
        <p:spPr>
          <a:xfrm>
            <a:off x="539552" y="2564904"/>
            <a:ext cx="316835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539552" y="2780928"/>
            <a:ext cx="316835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Mínus 25"/>
          <p:cNvSpPr/>
          <p:nvPr/>
        </p:nvSpPr>
        <p:spPr>
          <a:xfrm>
            <a:off x="2987824" y="2060848"/>
            <a:ext cx="576064" cy="432048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7" name="BlokTextu 26"/>
          <p:cNvSpPr txBox="1"/>
          <p:nvPr/>
        </p:nvSpPr>
        <p:spPr>
          <a:xfrm>
            <a:off x="1835696" y="332656"/>
            <a:ext cx="5832648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sk-SK" sz="4000" b="1" dirty="0" smtClean="0"/>
              <a:t>Polová nota trvá 2 doby</a:t>
            </a:r>
            <a:endParaRPr lang="sk-SK" sz="4000" b="1" dirty="0"/>
          </a:p>
        </p:txBody>
      </p:sp>
      <p:cxnSp>
        <p:nvCxnSpPr>
          <p:cNvPr id="29" name="Rovná spojovacia šípka 28"/>
          <p:cNvCxnSpPr/>
          <p:nvPr/>
        </p:nvCxnSpPr>
        <p:spPr>
          <a:xfrm flipH="1">
            <a:off x="1979712" y="3284984"/>
            <a:ext cx="288032" cy="14401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BlokTextu 29"/>
          <p:cNvSpPr txBox="1"/>
          <p:nvPr/>
        </p:nvSpPr>
        <p:spPr>
          <a:xfrm>
            <a:off x="1187624" y="5013176"/>
            <a:ext cx="144016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sk-SK" dirty="0" smtClean="0"/>
              <a:t>polová  nota</a:t>
            </a:r>
            <a:endParaRPr lang="sk-SK" dirty="0"/>
          </a:p>
        </p:txBody>
      </p:sp>
      <p:cxnSp>
        <p:nvCxnSpPr>
          <p:cNvPr id="31" name="Rovná spojovacia šípka 30"/>
          <p:cNvCxnSpPr/>
          <p:nvPr/>
        </p:nvCxnSpPr>
        <p:spPr>
          <a:xfrm>
            <a:off x="3779912" y="2276872"/>
            <a:ext cx="1224136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BlokTextu 33"/>
          <p:cNvSpPr txBox="1"/>
          <p:nvPr/>
        </p:nvSpPr>
        <p:spPr>
          <a:xfrm>
            <a:off x="5220072" y="2852936"/>
            <a:ext cx="187220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sk-SK" dirty="0" smtClean="0"/>
              <a:t>polová pomlčka</a:t>
            </a:r>
            <a:endParaRPr lang="sk-SK" dirty="0"/>
          </a:p>
        </p:txBody>
      </p:sp>
      <p:sp>
        <p:nvSpPr>
          <p:cNvPr id="35" name="BlokTextu 34"/>
          <p:cNvSpPr txBox="1"/>
          <p:nvPr/>
        </p:nvSpPr>
        <p:spPr>
          <a:xfrm>
            <a:off x="4355976" y="3573016"/>
            <a:ext cx="3960440" cy="304698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Rytmická skratka- tá</a:t>
            </a:r>
          </a:p>
          <a:p>
            <a:r>
              <a:rPr lang="sk-SK" sz="3200" dirty="0" smtClean="0"/>
              <a:t>            </a:t>
            </a:r>
          </a:p>
          <a:p>
            <a:r>
              <a:rPr lang="sk-SK" sz="3200" dirty="0" smtClean="0"/>
              <a:t>                  Tá- á</a:t>
            </a:r>
          </a:p>
          <a:p>
            <a:r>
              <a:rPr lang="sk-SK" sz="3200" dirty="0" smtClean="0"/>
              <a:t>            </a:t>
            </a:r>
          </a:p>
          <a:p>
            <a:endParaRPr lang="sk-SK" sz="3200" dirty="0" smtClean="0"/>
          </a:p>
          <a:p>
            <a:endParaRPr lang="sk-SK" sz="3200" dirty="0"/>
          </a:p>
        </p:txBody>
      </p:sp>
      <p:cxnSp>
        <p:nvCxnSpPr>
          <p:cNvPr id="20" name="Rovná spojnica 19"/>
          <p:cNvCxnSpPr/>
          <p:nvPr/>
        </p:nvCxnSpPr>
        <p:spPr>
          <a:xfrm flipV="1">
            <a:off x="2771800" y="1916832"/>
            <a:ext cx="0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Obrázok 31" descr="2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4365104"/>
            <a:ext cx="720080" cy="1062682"/>
          </a:xfrm>
          <a:prstGeom prst="rect">
            <a:avLst/>
          </a:prstGeom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  <p:sp>
        <p:nvSpPr>
          <p:cNvPr id="33" name="Tlačidlo akcie: Koniec 32">
            <a:hlinkClick r:id="rId6" action="ppaction://hlinksldjump" highlightClick="1"/>
          </p:cNvPr>
          <p:cNvSpPr/>
          <p:nvPr/>
        </p:nvSpPr>
        <p:spPr>
          <a:xfrm>
            <a:off x="8604448" y="6309320"/>
            <a:ext cx="360040" cy="360040"/>
          </a:xfrm>
          <a:prstGeom prst="actionButtonEnd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6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6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  <p:bldP spid="3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2013\noty\4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844824"/>
            <a:ext cx="862644" cy="1273076"/>
          </a:xfrm>
          <a:prstGeom prst="rect">
            <a:avLst/>
          </a:prstGeom>
          <a:noFill/>
        </p:spPr>
      </p:pic>
      <p:pic>
        <p:nvPicPr>
          <p:cNvPr id="17" name="Obrázok 16" descr="kľuč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196752"/>
            <a:ext cx="1440160" cy="2088232"/>
          </a:xfrm>
          <a:prstGeom prst="rect">
            <a:avLst/>
          </a:prstGeom>
        </p:spPr>
      </p:pic>
      <p:cxnSp>
        <p:nvCxnSpPr>
          <p:cNvPr id="4" name="Rovná spojnica 3"/>
          <p:cNvCxnSpPr/>
          <p:nvPr/>
        </p:nvCxnSpPr>
        <p:spPr>
          <a:xfrm>
            <a:off x="539552" y="1916832"/>
            <a:ext cx="316835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ovná spojnica 4"/>
          <p:cNvCxnSpPr/>
          <p:nvPr/>
        </p:nvCxnSpPr>
        <p:spPr>
          <a:xfrm>
            <a:off x="539552" y="2132856"/>
            <a:ext cx="316835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nica 5"/>
          <p:cNvCxnSpPr/>
          <p:nvPr/>
        </p:nvCxnSpPr>
        <p:spPr>
          <a:xfrm>
            <a:off x="539552" y="2348880"/>
            <a:ext cx="316835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nica 6"/>
          <p:cNvCxnSpPr/>
          <p:nvPr/>
        </p:nvCxnSpPr>
        <p:spPr>
          <a:xfrm>
            <a:off x="539552" y="2564904"/>
            <a:ext cx="316835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>
            <a:off x="539552" y="2780928"/>
            <a:ext cx="3168352" cy="0"/>
          </a:xfrm>
          <a:prstGeom prst="line">
            <a:avLst/>
          </a:prstGeom>
          <a:ln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BlokTextu 26"/>
          <p:cNvSpPr txBox="1"/>
          <p:nvPr/>
        </p:nvSpPr>
        <p:spPr>
          <a:xfrm>
            <a:off x="1835696" y="332656"/>
            <a:ext cx="6552728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sk-SK" sz="4000" b="1" dirty="0" smtClean="0"/>
              <a:t>Štvrťová nota trvá 1 dobu</a:t>
            </a:r>
            <a:endParaRPr lang="sk-SK" sz="4000" b="1" dirty="0"/>
          </a:p>
        </p:txBody>
      </p:sp>
      <p:cxnSp>
        <p:nvCxnSpPr>
          <p:cNvPr id="29" name="Rovná spojovacia šípka 28"/>
          <p:cNvCxnSpPr/>
          <p:nvPr/>
        </p:nvCxnSpPr>
        <p:spPr>
          <a:xfrm flipH="1">
            <a:off x="1979712" y="3284984"/>
            <a:ext cx="288032" cy="14401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BlokTextu 29"/>
          <p:cNvSpPr txBox="1"/>
          <p:nvPr/>
        </p:nvSpPr>
        <p:spPr>
          <a:xfrm>
            <a:off x="1187624" y="5013176"/>
            <a:ext cx="187220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sk-SK" dirty="0" smtClean="0"/>
              <a:t>štvrťová  nota</a:t>
            </a:r>
            <a:endParaRPr lang="sk-SK" dirty="0"/>
          </a:p>
        </p:txBody>
      </p:sp>
      <p:cxnSp>
        <p:nvCxnSpPr>
          <p:cNvPr id="31" name="Rovná spojovacia šípka 30"/>
          <p:cNvCxnSpPr/>
          <p:nvPr/>
        </p:nvCxnSpPr>
        <p:spPr>
          <a:xfrm>
            <a:off x="6444208" y="2276872"/>
            <a:ext cx="216024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BlokTextu 34"/>
          <p:cNvSpPr txBox="1"/>
          <p:nvPr/>
        </p:nvSpPr>
        <p:spPr>
          <a:xfrm>
            <a:off x="4355976" y="3573016"/>
            <a:ext cx="3960440" cy="304698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Rytmická skratka- tá</a:t>
            </a:r>
          </a:p>
          <a:p>
            <a:r>
              <a:rPr lang="sk-SK" sz="3200" dirty="0" smtClean="0"/>
              <a:t>            </a:t>
            </a:r>
          </a:p>
          <a:p>
            <a:r>
              <a:rPr lang="sk-SK" sz="3200" dirty="0" smtClean="0"/>
              <a:t>                  Tá</a:t>
            </a:r>
          </a:p>
          <a:p>
            <a:r>
              <a:rPr lang="sk-SK" sz="3200" dirty="0" smtClean="0"/>
              <a:t>            </a:t>
            </a:r>
          </a:p>
          <a:p>
            <a:endParaRPr lang="sk-SK" sz="3200" dirty="0" smtClean="0"/>
          </a:p>
          <a:p>
            <a:endParaRPr lang="sk-SK" sz="3200" dirty="0"/>
          </a:p>
        </p:txBody>
      </p:sp>
      <p:pic>
        <p:nvPicPr>
          <p:cNvPr id="1027" name="Picture 3" descr="D:\2013\noty\QuarterRest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1412776"/>
            <a:ext cx="1905000" cy="1666875"/>
          </a:xfrm>
          <a:prstGeom prst="rect">
            <a:avLst/>
          </a:prstGeom>
          <a:noFill/>
        </p:spPr>
      </p:pic>
      <p:sp>
        <p:nvSpPr>
          <p:cNvPr id="34" name="BlokTextu 33"/>
          <p:cNvSpPr txBox="1"/>
          <p:nvPr/>
        </p:nvSpPr>
        <p:spPr>
          <a:xfrm>
            <a:off x="5364088" y="2852936"/>
            <a:ext cx="187220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sk-SK" dirty="0" smtClean="0"/>
              <a:t>štvrťová pomlčka</a:t>
            </a:r>
            <a:endParaRPr lang="sk-SK" dirty="0"/>
          </a:p>
        </p:txBody>
      </p:sp>
      <p:pic>
        <p:nvPicPr>
          <p:cNvPr id="22" name="Picture 2" descr="D:\2013\noty\4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4365104"/>
            <a:ext cx="792088" cy="1168951"/>
          </a:xfrm>
          <a:prstGeom prst="rect">
            <a:avLst/>
          </a:prstGeom>
          <a:noFill/>
        </p:spPr>
      </p:pic>
      <p:sp>
        <p:nvSpPr>
          <p:cNvPr id="23" name="Tlačidlo akcie: Koniec 22">
            <a:hlinkClick r:id="rId6" action="ppaction://hlinksldjump" highlightClick="1"/>
          </p:cNvPr>
          <p:cNvSpPr/>
          <p:nvPr/>
        </p:nvSpPr>
        <p:spPr>
          <a:xfrm>
            <a:off x="8604448" y="6309320"/>
            <a:ext cx="360040" cy="360040"/>
          </a:xfrm>
          <a:prstGeom prst="actionButtonEnd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  <p:bldP spid="35" grpId="0" animBg="1"/>
      <p:bldP spid="34" grpId="0" animBg="1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Motív1</Template>
  <TotalTime>396</TotalTime>
  <Words>149</Words>
  <Application>Microsoft Office PowerPoint</Application>
  <PresentationFormat>Prezentácia na obrazovke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Asus</dc:creator>
  <cp:lastModifiedBy>Asus</cp:lastModifiedBy>
  <cp:revision>40</cp:revision>
  <dcterms:created xsi:type="dcterms:W3CDTF">2013-05-25T16:12:56Z</dcterms:created>
  <dcterms:modified xsi:type="dcterms:W3CDTF">2014-09-18T05:59:58Z</dcterms:modified>
</cp:coreProperties>
</file>